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14.jpg" ContentType="image/png"/>
  <Override PartName="/ppt/media/image15.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40"/>
  </p:notesMasterIdLst>
  <p:handoutMasterIdLst>
    <p:handoutMasterId r:id="rId41"/>
  </p:handoutMasterIdLst>
  <p:sldIdLst>
    <p:sldId id="256" r:id="rId2"/>
    <p:sldId id="297" r:id="rId3"/>
    <p:sldId id="299" r:id="rId4"/>
    <p:sldId id="260" r:id="rId5"/>
    <p:sldId id="275" r:id="rId6"/>
    <p:sldId id="280" r:id="rId7"/>
    <p:sldId id="314" r:id="rId8"/>
    <p:sldId id="329" r:id="rId9"/>
    <p:sldId id="324" r:id="rId10"/>
    <p:sldId id="313" r:id="rId11"/>
    <p:sldId id="278" r:id="rId12"/>
    <p:sldId id="279" r:id="rId13"/>
    <p:sldId id="282" r:id="rId14"/>
    <p:sldId id="281" r:id="rId15"/>
    <p:sldId id="304" r:id="rId16"/>
    <p:sldId id="317" r:id="rId17"/>
    <p:sldId id="284" r:id="rId18"/>
    <p:sldId id="301" r:id="rId19"/>
    <p:sldId id="285" r:id="rId20"/>
    <p:sldId id="326" r:id="rId21"/>
    <p:sldId id="286" r:id="rId22"/>
    <p:sldId id="327" r:id="rId23"/>
    <p:sldId id="287" r:id="rId24"/>
    <p:sldId id="288" r:id="rId25"/>
    <p:sldId id="271" r:id="rId26"/>
    <p:sldId id="290" r:id="rId27"/>
    <p:sldId id="312" r:id="rId28"/>
    <p:sldId id="289" r:id="rId29"/>
    <p:sldId id="292" r:id="rId30"/>
    <p:sldId id="293" r:id="rId31"/>
    <p:sldId id="325" r:id="rId32"/>
    <p:sldId id="291" r:id="rId33"/>
    <p:sldId id="316" r:id="rId34"/>
    <p:sldId id="294" r:id="rId35"/>
    <p:sldId id="305" r:id="rId36"/>
    <p:sldId id="308" r:id="rId37"/>
    <p:sldId id="306" r:id="rId38"/>
    <p:sldId id="273" r:id="rId39"/>
  </p:sldIdLst>
  <p:sldSz cx="9144000" cy="6858000" type="screen4x3"/>
  <p:notesSz cx="6797675" cy="9926638"/>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 Anh Nguyen Luu" initials="LANL" lastIdx="13" clrIdx="0">
    <p:extLst>
      <p:ext uri="{19B8F6BF-5375-455C-9EA6-DF929625EA0E}">
        <p15:presenceInfo xmlns:p15="http://schemas.microsoft.com/office/powerpoint/2012/main" userId="68787c7bd2a4072c" providerId="Windows Live"/>
      </p:ext>
    </p:extLst>
  </p:cmAuthor>
  <p:cmAuthor id="2" name="Dr. Nguyen Luu Lan Anh" initials="DNLLA" lastIdx="1" clrIdx="1">
    <p:extLst>
      <p:ext uri="{19B8F6BF-5375-455C-9EA6-DF929625EA0E}">
        <p15:presenceInfo xmlns:p15="http://schemas.microsoft.com/office/powerpoint/2012/main" userId="S::lananh@ppk.elte.hu::934342ad-ad92-46c1-bb54-a83c8efecc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5B"/>
    <a:srgbClr val="B9D531"/>
    <a:srgbClr val="559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751" autoAdjust="0"/>
  </p:normalViewPr>
  <p:slideViewPr>
    <p:cSldViewPr snapToGrid="0">
      <p:cViewPr varScale="1">
        <p:scale>
          <a:sx n="114" d="100"/>
          <a:sy n="114" d="100"/>
        </p:scale>
        <p:origin x="1560" y="102"/>
      </p:cViewPr>
      <p:guideLst/>
    </p:cSldViewPr>
  </p:slideViewPr>
  <p:outlineViewPr>
    <p:cViewPr>
      <p:scale>
        <a:sx n="33" d="100"/>
        <a:sy n="33" d="100"/>
      </p:scale>
      <p:origin x="0" y="-96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96DAA51-DD05-46C0-AD9D-C4B37EBC71FE}" type="datetimeFigureOut">
              <a:rPr lang="hu-HU" smtClean="0"/>
              <a:t>2023.09.13.</a:t>
            </a:fld>
            <a:endParaRPr lang="hu-HU"/>
          </a:p>
        </p:txBody>
      </p:sp>
      <p:sp>
        <p:nvSpPr>
          <p:cNvPr id="4" name="Élőláb hely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1FBC580-24C1-4B73-B898-02C8F028FECB}" type="slidenum">
              <a:rPr lang="hu-HU" smtClean="0"/>
              <a:t>‹#›</a:t>
            </a:fld>
            <a:endParaRPr lang="hu-HU"/>
          </a:p>
        </p:txBody>
      </p:sp>
    </p:spTree>
    <p:extLst>
      <p:ext uri="{BB962C8B-B14F-4D97-AF65-F5344CB8AC3E}">
        <p14:creationId xmlns:p14="http://schemas.microsoft.com/office/powerpoint/2010/main" val="2852354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4EB0F8E-D8C4-8F49-AA03-2B54EC9A2368}" type="datetimeFigureOut">
              <a:rPr lang="hu-HU" smtClean="0"/>
              <a:t>2023.09.13.</a:t>
            </a:fld>
            <a:endParaRPr lang="hu-HU"/>
          </a:p>
        </p:txBody>
      </p:sp>
      <p:sp>
        <p:nvSpPr>
          <p:cNvPr id="4" name="Diakép helye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77BFC46-1C69-994F-8283-7032EB2EFD5E}" type="slidenum">
              <a:rPr lang="hu-HU" smtClean="0"/>
              <a:t>‹#›</a:t>
            </a:fld>
            <a:endParaRPr lang="hu-HU"/>
          </a:p>
        </p:txBody>
      </p:sp>
    </p:spTree>
    <p:extLst>
      <p:ext uri="{BB962C8B-B14F-4D97-AF65-F5344CB8AC3E}">
        <p14:creationId xmlns:p14="http://schemas.microsoft.com/office/powerpoint/2010/main" val="1643952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877BFC46-1C69-994F-8283-7032EB2EFD5E}" type="slidenum">
              <a:rPr lang="hu-HU" smtClean="0"/>
              <a:t>1</a:t>
            </a:fld>
            <a:endParaRPr lang="hu-HU"/>
          </a:p>
        </p:txBody>
      </p:sp>
    </p:spTree>
    <p:extLst>
      <p:ext uri="{BB962C8B-B14F-4D97-AF65-F5344CB8AC3E}">
        <p14:creationId xmlns:p14="http://schemas.microsoft.com/office/powerpoint/2010/main" val="377333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Sablon_2">
    <p:spTree>
      <p:nvGrpSpPr>
        <p:cNvPr id="1" name=""/>
        <p:cNvGrpSpPr/>
        <p:nvPr/>
      </p:nvGrpSpPr>
      <p:grpSpPr>
        <a:xfrm>
          <a:off x="0" y="0"/>
          <a:ext cx="0" cy="0"/>
          <a:chOff x="0" y="0"/>
          <a:chExt cx="0" cy="0"/>
        </a:xfrm>
      </p:grpSpPr>
      <p:sp>
        <p:nvSpPr>
          <p:cNvPr id="10" name="Rectangle"/>
          <p:cNvSpPr/>
          <p:nvPr userDrawn="1"/>
        </p:nvSpPr>
        <p:spPr>
          <a:xfrm>
            <a:off x="0" y="620366"/>
            <a:ext cx="952500" cy="6237635"/>
          </a:xfrm>
          <a:prstGeom prst="rect">
            <a:avLst/>
          </a:prstGeom>
          <a:solidFill>
            <a:srgbClr val="003D5B"/>
          </a:solidFill>
          <a:ln w="12700">
            <a:miter lim="400000"/>
          </a:ln>
        </p:spPr>
        <p:txBody>
          <a:bodyPr lIns="38100" tIns="38100" rIns="38100" bIns="38100" anchor="ctr"/>
          <a:lstStyle/>
          <a:p>
            <a:pPr algn="ctr" defTabSz="438150">
              <a:lnSpc>
                <a:spcPct val="100000"/>
              </a:lnSpc>
              <a:defRPr>
                <a:solidFill>
                  <a:srgbClr val="FFFFFF"/>
                </a:solidFill>
                <a:latin typeface="Helvetica Light"/>
                <a:ea typeface="Helvetica Light"/>
                <a:cs typeface="Helvetica Light"/>
                <a:sym typeface="Helvetica Light"/>
              </a:defRPr>
            </a:pPr>
            <a:endParaRPr sz="1350"/>
          </a:p>
        </p:txBody>
      </p:sp>
      <p:sp>
        <p:nvSpPr>
          <p:cNvPr id="11" name="Rectangle"/>
          <p:cNvSpPr/>
          <p:nvPr userDrawn="1"/>
        </p:nvSpPr>
        <p:spPr>
          <a:xfrm>
            <a:off x="952500" y="-18019"/>
            <a:ext cx="8191500" cy="638385"/>
          </a:xfrm>
          <a:prstGeom prst="rect">
            <a:avLst/>
          </a:prstGeom>
          <a:solidFill>
            <a:srgbClr val="B9D531"/>
          </a:solidFill>
          <a:ln w="12700">
            <a:miter lim="400000"/>
          </a:ln>
        </p:spPr>
        <p:txBody>
          <a:bodyPr lIns="38100" tIns="38100" rIns="38100" bIns="38100" anchor="ctr"/>
          <a:lstStyle/>
          <a:p>
            <a:pPr algn="ctr" defTabSz="438150">
              <a:lnSpc>
                <a:spcPct val="100000"/>
              </a:lnSpc>
              <a:defRPr>
                <a:solidFill>
                  <a:srgbClr val="FFFFFF"/>
                </a:solidFill>
                <a:latin typeface="Helvetica Light"/>
                <a:ea typeface="Helvetica Light"/>
                <a:cs typeface="Helvetica Light"/>
                <a:sym typeface="Helvetica Light"/>
              </a:defRPr>
            </a:pPr>
            <a:endParaRPr sz="1350"/>
          </a:p>
        </p:txBody>
      </p:sp>
      <p:sp>
        <p:nvSpPr>
          <p:cNvPr id="2" name="Téglalap 1"/>
          <p:cNvSpPr/>
          <p:nvPr userDrawn="1"/>
        </p:nvSpPr>
        <p:spPr>
          <a:xfrm>
            <a:off x="1714961" y="2850291"/>
            <a:ext cx="1670050" cy="6688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4" name="Kép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0000" y="1260000"/>
            <a:ext cx="6759080" cy="1620000"/>
          </a:xfrm>
          <a:prstGeom prst="rect">
            <a:avLst/>
          </a:prstGeom>
        </p:spPr>
      </p:pic>
      <p:sp>
        <p:nvSpPr>
          <p:cNvPr id="12" name="Téglalap 11"/>
          <p:cNvSpPr/>
          <p:nvPr userDrawn="1"/>
        </p:nvSpPr>
        <p:spPr>
          <a:xfrm>
            <a:off x="964276" y="2909916"/>
            <a:ext cx="8179724" cy="3973484"/>
          </a:xfrm>
          <a:prstGeom prst="rect">
            <a:avLst/>
          </a:prstGeom>
          <a:solidFill>
            <a:srgbClr val="B9D53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a:p>
        </p:txBody>
      </p:sp>
      <p:sp>
        <p:nvSpPr>
          <p:cNvPr id="13" name="Szövegdoboz 12"/>
          <p:cNvSpPr txBox="1"/>
          <p:nvPr userDrawn="1"/>
        </p:nvSpPr>
        <p:spPr>
          <a:xfrm>
            <a:off x="1463042" y="3408217"/>
            <a:ext cx="7065815" cy="2554545"/>
          </a:xfrm>
          <a:prstGeom prst="rect">
            <a:avLst/>
          </a:prstGeom>
          <a:noFill/>
        </p:spPr>
        <p:txBody>
          <a:bodyPr wrap="square" rtlCol="0">
            <a:spAutoFit/>
          </a:bodyPr>
          <a:lstStyle/>
          <a:p>
            <a:r>
              <a:rPr lang="hu-HU" sz="5000" b="1" dirty="0">
                <a:latin typeface="Calibri" charset="0"/>
                <a:ea typeface="Calibri" charset="0"/>
                <a:cs typeface="Calibri" charset="0"/>
              </a:rPr>
              <a:t>A Tanulmányi Bizottság </a:t>
            </a:r>
            <a:br>
              <a:rPr lang="hu-HU" sz="5000" b="1" dirty="0">
                <a:latin typeface="Calibri" charset="0"/>
                <a:ea typeface="Calibri" charset="0"/>
                <a:cs typeface="Calibri" charset="0"/>
              </a:rPr>
            </a:br>
            <a:r>
              <a:rPr lang="hu-HU" sz="5000" b="1" dirty="0">
                <a:latin typeface="Calibri" charset="0"/>
                <a:ea typeface="Calibri" charset="0"/>
                <a:cs typeface="Calibri" charset="0"/>
              </a:rPr>
              <a:t>és a Delegált Kör</a:t>
            </a:r>
            <a:endParaRPr lang="hu-HU" sz="3000" b="1" dirty="0">
              <a:latin typeface="Calibri" charset="0"/>
              <a:ea typeface="Calibri" charset="0"/>
              <a:cs typeface="Calibri" charset="0"/>
            </a:endParaRPr>
          </a:p>
          <a:p>
            <a:endParaRPr lang="hu-HU" sz="3000" b="1" dirty="0">
              <a:latin typeface="Fotogram" panose="00000500000000000000" pitchFamily="2" charset="0"/>
            </a:endParaRPr>
          </a:p>
          <a:p>
            <a:endParaRPr lang="hu-HU" sz="3000" b="1" dirty="0">
              <a:latin typeface="Fotogram" panose="00000500000000000000" pitchFamily="2" charset="0"/>
            </a:endParaRPr>
          </a:p>
        </p:txBody>
      </p:sp>
      <p:sp>
        <p:nvSpPr>
          <p:cNvPr id="14" name="Szövegdoboz 13"/>
          <p:cNvSpPr txBox="1"/>
          <p:nvPr userDrawn="1"/>
        </p:nvSpPr>
        <p:spPr>
          <a:xfrm>
            <a:off x="1463042" y="5140302"/>
            <a:ext cx="7065815" cy="553998"/>
          </a:xfrm>
          <a:prstGeom prst="rect">
            <a:avLst/>
          </a:prstGeom>
          <a:noFill/>
        </p:spPr>
        <p:txBody>
          <a:bodyPr wrap="square" rtlCol="0">
            <a:spAutoFit/>
          </a:bodyPr>
          <a:lstStyle/>
          <a:p>
            <a:r>
              <a:rPr lang="hu-HU" sz="3000" b="1" dirty="0">
                <a:latin typeface="Calibri" charset="0"/>
                <a:ea typeface="Calibri" charset="0"/>
                <a:cs typeface="Calibri" charset="0"/>
              </a:rPr>
              <a:t>Ladányi Bence</a:t>
            </a:r>
          </a:p>
        </p:txBody>
      </p:sp>
      <p:sp>
        <p:nvSpPr>
          <p:cNvPr id="15" name="Szövegdoboz 14"/>
          <p:cNvSpPr txBox="1"/>
          <p:nvPr userDrawn="1"/>
        </p:nvSpPr>
        <p:spPr>
          <a:xfrm>
            <a:off x="1463042" y="5838093"/>
            <a:ext cx="5609492" cy="646331"/>
          </a:xfrm>
          <a:prstGeom prst="rect">
            <a:avLst/>
          </a:prstGeom>
          <a:noFill/>
        </p:spPr>
        <p:txBody>
          <a:bodyPr wrap="square" rtlCol="0">
            <a:spAutoFit/>
          </a:bodyPr>
          <a:lstStyle/>
          <a:p>
            <a:r>
              <a:rPr lang="hu-HU" b="1" dirty="0">
                <a:latin typeface="Calibri" charset="0"/>
                <a:ea typeface="Calibri" charset="0"/>
                <a:cs typeface="Calibri" charset="0"/>
              </a:rPr>
              <a:t>Dátum: 2018.09.13.</a:t>
            </a:r>
          </a:p>
          <a:p>
            <a:endParaRPr lang="hu-HU" dirty="0"/>
          </a:p>
        </p:txBody>
      </p:sp>
    </p:spTree>
    <p:extLst>
      <p:ext uri="{BB962C8B-B14F-4D97-AF65-F5344CB8AC3E}">
        <p14:creationId xmlns:p14="http://schemas.microsoft.com/office/powerpoint/2010/main" val="730268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ablon_2">
    <p:spTree>
      <p:nvGrpSpPr>
        <p:cNvPr id="1" name=""/>
        <p:cNvGrpSpPr/>
        <p:nvPr/>
      </p:nvGrpSpPr>
      <p:grpSpPr>
        <a:xfrm>
          <a:off x="0" y="0"/>
          <a:ext cx="0" cy="0"/>
          <a:chOff x="0" y="0"/>
          <a:chExt cx="0" cy="0"/>
        </a:xfrm>
      </p:grpSpPr>
      <p:sp>
        <p:nvSpPr>
          <p:cNvPr id="10" name="Rectangle"/>
          <p:cNvSpPr/>
          <p:nvPr userDrawn="1"/>
        </p:nvSpPr>
        <p:spPr>
          <a:xfrm>
            <a:off x="0" y="620366"/>
            <a:ext cx="952500" cy="6237635"/>
          </a:xfrm>
          <a:prstGeom prst="rect">
            <a:avLst/>
          </a:prstGeom>
          <a:solidFill>
            <a:srgbClr val="003D5B"/>
          </a:solidFill>
          <a:ln w="12700">
            <a:miter lim="400000"/>
          </a:ln>
        </p:spPr>
        <p:txBody>
          <a:bodyPr lIns="38100" tIns="38100" rIns="38100" bIns="38100" anchor="ctr"/>
          <a:lstStyle/>
          <a:p>
            <a:pPr algn="ctr" defTabSz="438150">
              <a:lnSpc>
                <a:spcPct val="100000"/>
              </a:lnSpc>
              <a:defRPr>
                <a:solidFill>
                  <a:srgbClr val="FFFFFF"/>
                </a:solidFill>
                <a:latin typeface="Helvetica Light"/>
                <a:ea typeface="Helvetica Light"/>
                <a:cs typeface="Helvetica Light"/>
                <a:sym typeface="Helvetica Light"/>
              </a:defRPr>
            </a:pPr>
            <a:endParaRPr sz="1350"/>
          </a:p>
        </p:txBody>
      </p:sp>
      <p:sp>
        <p:nvSpPr>
          <p:cNvPr id="11" name="Rectangle"/>
          <p:cNvSpPr/>
          <p:nvPr userDrawn="1"/>
        </p:nvSpPr>
        <p:spPr>
          <a:xfrm>
            <a:off x="952500" y="-18019"/>
            <a:ext cx="8191500" cy="638385"/>
          </a:xfrm>
          <a:prstGeom prst="rect">
            <a:avLst/>
          </a:prstGeom>
          <a:solidFill>
            <a:srgbClr val="B9D531"/>
          </a:solidFill>
          <a:ln w="12700">
            <a:miter lim="400000"/>
          </a:ln>
        </p:spPr>
        <p:txBody>
          <a:bodyPr lIns="38100" tIns="38100" rIns="38100" bIns="38100" anchor="ctr"/>
          <a:lstStyle/>
          <a:p>
            <a:pPr algn="ctr" defTabSz="438150">
              <a:lnSpc>
                <a:spcPct val="100000"/>
              </a:lnSpc>
              <a:defRPr>
                <a:solidFill>
                  <a:srgbClr val="FFFFFF"/>
                </a:solidFill>
                <a:latin typeface="Helvetica Light"/>
                <a:ea typeface="Helvetica Light"/>
                <a:cs typeface="Helvetica Light"/>
                <a:sym typeface="Helvetica Light"/>
              </a:defRPr>
            </a:pPr>
            <a:endParaRPr sz="1350"/>
          </a:p>
        </p:txBody>
      </p:sp>
      <p:sp>
        <p:nvSpPr>
          <p:cNvPr id="2" name="Téglalap 1"/>
          <p:cNvSpPr/>
          <p:nvPr userDrawn="1"/>
        </p:nvSpPr>
        <p:spPr>
          <a:xfrm>
            <a:off x="1714961" y="2850291"/>
            <a:ext cx="1670050" cy="6688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4" name="Kép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000" y="1330327"/>
            <a:ext cx="6759080" cy="1479345"/>
          </a:xfrm>
          <a:prstGeom prst="rect">
            <a:avLst/>
          </a:prstGeom>
        </p:spPr>
      </p:pic>
      <p:sp>
        <p:nvSpPr>
          <p:cNvPr id="6" name="Cím 1"/>
          <p:cNvSpPr>
            <a:spLocks noGrp="1"/>
          </p:cNvSpPr>
          <p:nvPr>
            <p:ph type="title"/>
          </p:nvPr>
        </p:nvSpPr>
        <p:spPr>
          <a:xfrm>
            <a:off x="1620001" y="3369553"/>
            <a:ext cx="6759080" cy="1325563"/>
          </a:xfrm>
        </p:spPr>
        <p:txBody>
          <a:bodyPr/>
          <a:lstStyle>
            <a:lvl1pPr>
              <a:defRPr b="1">
                <a:latin typeface="+mn-lt"/>
              </a:defRPr>
            </a:lvl1pPr>
          </a:lstStyle>
          <a:p>
            <a:r>
              <a:rPr lang="hu-HU" dirty="0"/>
              <a:t>Mintacím szerkesztése</a:t>
            </a:r>
          </a:p>
        </p:txBody>
      </p:sp>
    </p:spTree>
    <p:extLst>
      <p:ext uri="{BB962C8B-B14F-4D97-AF65-F5344CB8AC3E}">
        <p14:creationId xmlns:p14="http://schemas.microsoft.com/office/powerpoint/2010/main" val="1358864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Alcímdia">
    <p:spTree>
      <p:nvGrpSpPr>
        <p:cNvPr id="1" name=""/>
        <p:cNvGrpSpPr/>
        <p:nvPr/>
      </p:nvGrpSpPr>
      <p:grpSpPr>
        <a:xfrm>
          <a:off x="0" y="0"/>
          <a:ext cx="0" cy="0"/>
          <a:chOff x="0" y="0"/>
          <a:chExt cx="0" cy="0"/>
        </a:xfrm>
      </p:grpSpPr>
      <p:sp>
        <p:nvSpPr>
          <p:cNvPr id="2" name="Cím 1"/>
          <p:cNvSpPr>
            <a:spLocks noGrp="1"/>
          </p:cNvSpPr>
          <p:nvPr>
            <p:ph type="ctrTitle"/>
          </p:nvPr>
        </p:nvSpPr>
        <p:spPr>
          <a:xfrm>
            <a:off x="1143000" y="1122363"/>
            <a:ext cx="6858000" cy="2387600"/>
          </a:xfrm>
        </p:spPr>
        <p:txBody>
          <a:bodyPr anchor="b"/>
          <a:lstStyle>
            <a:lvl1pPr algn="ctr">
              <a:defRPr sz="4500"/>
            </a:lvl1pPr>
          </a:lstStyle>
          <a:p>
            <a:r>
              <a:rPr lang="hu-HU"/>
              <a:t>Mintacím szerkesztése</a:t>
            </a:r>
          </a:p>
        </p:txBody>
      </p:sp>
      <p:sp>
        <p:nvSpPr>
          <p:cNvPr id="3" name="Alcím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u-HU"/>
              <a:t>Alcím mintájának szerkesztése</a:t>
            </a:r>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EB0CAC0-FDEA-4714-8442-0A5CA24B4B86}" type="slidenum">
              <a:rPr lang="hu-HU" smtClean="0"/>
              <a:t>‹#›</a:t>
            </a:fld>
            <a:endParaRPr lang="hu-HU"/>
          </a:p>
        </p:txBody>
      </p:sp>
      <p:sp>
        <p:nvSpPr>
          <p:cNvPr id="15" name="Rectangle"/>
          <p:cNvSpPr/>
          <p:nvPr userDrawn="1"/>
        </p:nvSpPr>
        <p:spPr>
          <a:xfrm>
            <a:off x="4343107" y="-1"/>
            <a:ext cx="4800894" cy="510242"/>
          </a:xfrm>
          <a:prstGeom prst="rect">
            <a:avLst/>
          </a:prstGeom>
          <a:solidFill>
            <a:srgbClr val="B9D531"/>
          </a:solidFill>
          <a:ln w="12700">
            <a:miter lim="400000"/>
          </a:ln>
        </p:spPr>
        <p:txBody>
          <a:bodyPr lIns="38100" tIns="38100" rIns="38100" bIns="38100" anchor="ctr"/>
          <a:lstStyle/>
          <a:p>
            <a:pPr algn="ctr" defTabSz="438150">
              <a:lnSpc>
                <a:spcPct val="100000"/>
              </a:lnSpc>
              <a:defRPr>
                <a:solidFill>
                  <a:srgbClr val="FFFFFF"/>
                </a:solidFill>
                <a:latin typeface="Helvetica Light"/>
                <a:ea typeface="Helvetica Light"/>
                <a:cs typeface="Helvetica Light"/>
                <a:sym typeface="Helvetica Light"/>
              </a:defRPr>
            </a:pPr>
            <a:endParaRPr sz="1350"/>
          </a:p>
        </p:txBody>
      </p:sp>
      <p:sp>
        <p:nvSpPr>
          <p:cNvPr id="11" name="Rectangle"/>
          <p:cNvSpPr/>
          <p:nvPr userDrawn="1"/>
        </p:nvSpPr>
        <p:spPr>
          <a:xfrm>
            <a:off x="-5321" y="0"/>
            <a:ext cx="283407" cy="1016802"/>
          </a:xfrm>
          <a:prstGeom prst="rect">
            <a:avLst/>
          </a:prstGeom>
          <a:solidFill>
            <a:srgbClr val="003D5B"/>
          </a:solidFill>
          <a:ln w="12700">
            <a:miter lim="400000"/>
          </a:ln>
        </p:spPr>
        <p:txBody>
          <a:bodyPr lIns="38100" tIns="38100" rIns="38100" bIns="38100" anchor="ctr"/>
          <a:lstStyle/>
          <a:p>
            <a:pPr algn="ctr" defTabSz="438150">
              <a:lnSpc>
                <a:spcPct val="100000"/>
              </a:lnSpc>
              <a:defRPr>
                <a:solidFill>
                  <a:srgbClr val="FFFFFF"/>
                </a:solidFill>
                <a:latin typeface="Helvetica Light"/>
                <a:ea typeface="Helvetica Light"/>
                <a:cs typeface="Helvetica Light"/>
                <a:sym typeface="Helvetica Light"/>
              </a:defRPr>
            </a:pPr>
            <a:endParaRPr sz="1350"/>
          </a:p>
        </p:txBody>
      </p:sp>
      <p:pic>
        <p:nvPicPr>
          <p:cNvPr id="12" name="Kép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9813" y="181890"/>
            <a:ext cx="3641567" cy="797022"/>
          </a:xfrm>
          <a:prstGeom prst="rect">
            <a:avLst/>
          </a:prstGeom>
        </p:spPr>
      </p:pic>
    </p:spTree>
    <p:extLst>
      <p:ext uri="{BB962C8B-B14F-4D97-AF65-F5344CB8AC3E}">
        <p14:creationId xmlns:p14="http://schemas.microsoft.com/office/powerpoint/2010/main" val="1216803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89812" y="1285380"/>
            <a:ext cx="7533269" cy="1325563"/>
          </a:xfrm>
        </p:spPr>
        <p:txBody>
          <a:bodyPr/>
          <a:lstStyle/>
          <a:p>
            <a:r>
              <a:rPr lang="hu-HU" dirty="0"/>
              <a:t>Mintacím szerkesztése</a:t>
            </a:r>
          </a:p>
        </p:txBody>
      </p:sp>
      <p:sp>
        <p:nvSpPr>
          <p:cNvPr id="3" name="Tartalom helye 2"/>
          <p:cNvSpPr>
            <a:spLocks noGrp="1"/>
          </p:cNvSpPr>
          <p:nvPr>
            <p:ph idx="1"/>
          </p:nvPr>
        </p:nvSpPr>
        <p:spPr>
          <a:xfrm>
            <a:off x="489812" y="2687762"/>
            <a:ext cx="7533269" cy="3514951"/>
          </a:xfrm>
        </p:spPr>
        <p:txBody>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EB0CAC0-FDEA-4714-8442-0A5CA24B4B86}" type="slidenum">
              <a:rPr lang="hu-HU" smtClean="0"/>
              <a:t>‹#›</a:t>
            </a:fld>
            <a:endParaRPr lang="hu-HU"/>
          </a:p>
        </p:txBody>
      </p:sp>
      <p:sp>
        <p:nvSpPr>
          <p:cNvPr id="12" name="Rectangle"/>
          <p:cNvSpPr/>
          <p:nvPr userDrawn="1"/>
        </p:nvSpPr>
        <p:spPr>
          <a:xfrm>
            <a:off x="4343107" y="-1"/>
            <a:ext cx="4800894" cy="510242"/>
          </a:xfrm>
          <a:prstGeom prst="rect">
            <a:avLst/>
          </a:prstGeom>
          <a:solidFill>
            <a:srgbClr val="B9D531"/>
          </a:solidFill>
          <a:ln w="12700">
            <a:miter lim="400000"/>
          </a:ln>
        </p:spPr>
        <p:txBody>
          <a:bodyPr lIns="38100" tIns="38100" rIns="38100" bIns="38100" anchor="ctr"/>
          <a:lstStyle/>
          <a:p>
            <a:pPr algn="ctr" defTabSz="438150">
              <a:lnSpc>
                <a:spcPct val="100000"/>
              </a:lnSpc>
              <a:defRPr>
                <a:solidFill>
                  <a:srgbClr val="FFFFFF"/>
                </a:solidFill>
                <a:latin typeface="Helvetica Light"/>
                <a:ea typeface="Helvetica Light"/>
                <a:cs typeface="Helvetica Light"/>
                <a:sym typeface="Helvetica Light"/>
              </a:defRPr>
            </a:pPr>
            <a:endParaRPr sz="1350"/>
          </a:p>
        </p:txBody>
      </p:sp>
      <p:sp>
        <p:nvSpPr>
          <p:cNvPr id="10" name="Rectangle"/>
          <p:cNvSpPr/>
          <p:nvPr userDrawn="1"/>
        </p:nvSpPr>
        <p:spPr>
          <a:xfrm>
            <a:off x="-5321" y="0"/>
            <a:ext cx="283407" cy="1016802"/>
          </a:xfrm>
          <a:prstGeom prst="rect">
            <a:avLst/>
          </a:prstGeom>
          <a:solidFill>
            <a:srgbClr val="003D5B"/>
          </a:solidFill>
          <a:ln w="12700">
            <a:miter lim="400000"/>
          </a:ln>
        </p:spPr>
        <p:txBody>
          <a:bodyPr lIns="38100" tIns="38100" rIns="38100" bIns="38100" anchor="ctr"/>
          <a:lstStyle/>
          <a:p>
            <a:pPr algn="ctr" defTabSz="438150">
              <a:lnSpc>
                <a:spcPct val="100000"/>
              </a:lnSpc>
              <a:defRPr>
                <a:solidFill>
                  <a:srgbClr val="FFFFFF"/>
                </a:solidFill>
                <a:latin typeface="Helvetica Light"/>
                <a:ea typeface="Helvetica Light"/>
                <a:cs typeface="Helvetica Light"/>
                <a:sym typeface="Helvetica Light"/>
              </a:defRPr>
            </a:pPr>
            <a:endParaRPr sz="1350"/>
          </a:p>
        </p:txBody>
      </p:sp>
      <p:pic>
        <p:nvPicPr>
          <p:cNvPr id="14" name="Kép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9813" y="181890"/>
            <a:ext cx="3641567" cy="797022"/>
          </a:xfrm>
          <a:prstGeom prst="rect">
            <a:avLst/>
          </a:prstGeom>
        </p:spPr>
      </p:pic>
    </p:spTree>
    <p:extLst>
      <p:ext uri="{BB962C8B-B14F-4D97-AF65-F5344CB8AC3E}">
        <p14:creationId xmlns:p14="http://schemas.microsoft.com/office/powerpoint/2010/main" val="923622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89813" y="1183014"/>
            <a:ext cx="8025537" cy="673886"/>
          </a:xfrm>
        </p:spPr>
        <p:txBody>
          <a:bodyPr/>
          <a:lstStyle/>
          <a:p>
            <a:r>
              <a:rPr lang="hu-HU" dirty="0"/>
              <a:t>Mintacím szerkesztése</a:t>
            </a:r>
          </a:p>
        </p:txBody>
      </p:sp>
      <p:sp>
        <p:nvSpPr>
          <p:cNvPr id="3" name="Szöveg helye 2"/>
          <p:cNvSpPr>
            <a:spLocks noGrp="1"/>
          </p:cNvSpPr>
          <p:nvPr>
            <p:ph type="body" idx="1"/>
          </p:nvPr>
        </p:nvSpPr>
        <p:spPr>
          <a:xfrm>
            <a:off x="489813" y="2086217"/>
            <a:ext cx="4008369" cy="418858"/>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dirty="0"/>
              <a:t>Mintaszöveg szerkesztése</a:t>
            </a:r>
          </a:p>
        </p:txBody>
      </p:sp>
      <p:sp>
        <p:nvSpPr>
          <p:cNvPr id="4" name="Tartalom helye 3"/>
          <p:cNvSpPr>
            <a:spLocks noGrp="1"/>
          </p:cNvSpPr>
          <p:nvPr>
            <p:ph sz="half" idx="2"/>
          </p:nvPr>
        </p:nvSpPr>
        <p:spPr>
          <a:xfrm>
            <a:off x="489813" y="2734393"/>
            <a:ext cx="4008369" cy="3455270"/>
          </a:xfrm>
        </p:spPr>
        <p:txBody>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5" name="Szöveg helye 4"/>
          <p:cNvSpPr>
            <a:spLocks noGrp="1"/>
          </p:cNvSpPr>
          <p:nvPr>
            <p:ph type="body" sz="quarter" idx="3"/>
          </p:nvPr>
        </p:nvSpPr>
        <p:spPr>
          <a:xfrm>
            <a:off x="4629150" y="2086217"/>
            <a:ext cx="3887391" cy="418858"/>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6" name="Tartalom helye 5"/>
          <p:cNvSpPr>
            <a:spLocks noGrp="1"/>
          </p:cNvSpPr>
          <p:nvPr>
            <p:ph sz="quarter" idx="4"/>
          </p:nvPr>
        </p:nvSpPr>
        <p:spPr>
          <a:xfrm>
            <a:off x="4629150" y="2734393"/>
            <a:ext cx="3887391" cy="345527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hu-HU" dirty="0"/>
          </a:p>
        </p:txBody>
      </p:sp>
      <p:sp>
        <p:nvSpPr>
          <p:cNvPr id="7" name="Dátum helye 6"/>
          <p:cNvSpPr>
            <a:spLocks noGrp="1"/>
          </p:cNvSpPr>
          <p:nvPr>
            <p:ph type="dt" sz="half" idx="10"/>
          </p:nvPr>
        </p:nvSpPr>
        <p:spPr>
          <a:xfrm>
            <a:off x="628650" y="6535855"/>
            <a:ext cx="2057400" cy="185621"/>
          </a:xfrm>
        </p:spPr>
        <p:txBody>
          <a:bodyPr/>
          <a:lstStyle/>
          <a:p>
            <a:endParaRPr lang="hu-HU"/>
          </a:p>
        </p:txBody>
      </p:sp>
      <p:sp>
        <p:nvSpPr>
          <p:cNvPr id="8" name="Élőláb helye 7"/>
          <p:cNvSpPr>
            <a:spLocks noGrp="1"/>
          </p:cNvSpPr>
          <p:nvPr>
            <p:ph type="ftr" sz="quarter" idx="11"/>
          </p:nvPr>
        </p:nvSpPr>
        <p:spPr>
          <a:xfrm>
            <a:off x="3028950" y="6535855"/>
            <a:ext cx="3086100" cy="185621"/>
          </a:xfrm>
        </p:spPr>
        <p:txBody>
          <a:bodyPr/>
          <a:lstStyle/>
          <a:p>
            <a:endParaRPr lang="hu-HU"/>
          </a:p>
        </p:txBody>
      </p:sp>
      <p:sp>
        <p:nvSpPr>
          <p:cNvPr id="9" name="Dia számának helye 8"/>
          <p:cNvSpPr>
            <a:spLocks noGrp="1"/>
          </p:cNvSpPr>
          <p:nvPr>
            <p:ph type="sldNum" sz="quarter" idx="12"/>
          </p:nvPr>
        </p:nvSpPr>
        <p:spPr>
          <a:xfrm>
            <a:off x="6457950" y="6535855"/>
            <a:ext cx="2057400" cy="185621"/>
          </a:xfrm>
        </p:spPr>
        <p:txBody>
          <a:bodyPr/>
          <a:lstStyle/>
          <a:p>
            <a:fld id="{DEB0CAC0-FDEA-4714-8442-0A5CA24B4B86}" type="slidenum">
              <a:rPr lang="hu-HU" smtClean="0"/>
              <a:t>‹#›</a:t>
            </a:fld>
            <a:endParaRPr lang="hu-HU"/>
          </a:p>
        </p:txBody>
      </p:sp>
      <p:sp>
        <p:nvSpPr>
          <p:cNvPr id="15" name="Rectangle"/>
          <p:cNvSpPr/>
          <p:nvPr userDrawn="1"/>
        </p:nvSpPr>
        <p:spPr>
          <a:xfrm>
            <a:off x="4343107" y="-1"/>
            <a:ext cx="4800894" cy="510242"/>
          </a:xfrm>
          <a:prstGeom prst="rect">
            <a:avLst/>
          </a:prstGeom>
          <a:solidFill>
            <a:srgbClr val="B9D531"/>
          </a:solidFill>
          <a:ln w="12700">
            <a:miter lim="400000"/>
          </a:ln>
        </p:spPr>
        <p:txBody>
          <a:bodyPr lIns="38100" tIns="38100" rIns="38100" bIns="38100" anchor="ctr"/>
          <a:lstStyle/>
          <a:p>
            <a:pPr algn="ctr" defTabSz="438150">
              <a:lnSpc>
                <a:spcPct val="100000"/>
              </a:lnSpc>
              <a:defRPr>
                <a:solidFill>
                  <a:srgbClr val="FFFFFF"/>
                </a:solidFill>
                <a:latin typeface="Helvetica Light"/>
                <a:ea typeface="Helvetica Light"/>
                <a:cs typeface="Helvetica Light"/>
                <a:sym typeface="Helvetica Light"/>
              </a:defRPr>
            </a:pPr>
            <a:endParaRPr sz="1350"/>
          </a:p>
        </p:txBody>
      </p:sp>
      <p:sp>
        <p:nvSpPr>
          <p:cNvPr id="16" name="Rectangle"/>
          <p:cNvSpPr/>
          <p:nvPr userDrawn="1"/>
        </p:nvSpPr>
        <p:spPr>
          <a:xfrm>
            <a:off x="-5321" y="0"/>
            <a:ext cx="283407" cy="1016802"/>
          </a:xfrm>
          <a:prstGeom prst="rect">
            <a:avLst/>
          </a:prstGeom>
          <a:solidFill>
            <a:srgbClr val="003D5B"/>
          </a:solidFill>
          <a:ln w="12700">
            <a:miter lim="400000"/>
          </a:ln>
        </p:spPr>
        <p:txBody>
          <a:bodyPr lIns="38100" tIns="38100" rIns="38100" bIns="38100" anchor="ctr"/>
          <a:lstStyle/>
          <a:p>
            <a:pPr algn="ctr" defTabSz="438150">
              <a:lnSpc>
                <a:spcPct val="100000"/>
              </a:lnSpc>
              <a:defRPr>
                <a:solidFill>
                  <a:srgbClr val="FFFFFF"/>
                </a:solidFill>
                <a:latin typeface="Helvetica Light"/>
                <a:ea typeface="Helvetica Light"/>
                <a:cs typeface="Helvetica Light"/>
                <a:sym typeface="Helvetica Light"/>
              </a:defRPr>
            </a:pPr>
            <a:endParaRPr sz="1350"/>
          </a:p>
        </p:txBody>
      </p:sp>
      <p:pic>
        <p:nvPicPr>
          <p:cNvPr id="17" name="Kép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9813" y="181890"/>
            <a:ext cx="3641567" cy="797022"/>
          </a:xfrm>
          <a:prstGeom prst="rect">
            <a:avLst/>
          </a:prstGeom>
        </p:spPr>
      </p:pic>
    </p:spTree>
    <p:extLst>
      <p:ext uri="{BB962C8B-B14F-4D97-AF65-F5344CB8AC3E}">
        <p14:creationId xmlns:p14="http://schemas.microsoft.com/office/powerpoint/2010/main" val="285349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89813" y="1713866"/>
            <a:ext cx="7498478" cy="1325563"/>
          </a:xfrm>
        </p:spPr>
        <p:txBody>
          <a:bodyPr/>
          <a:lstStyle/>
          <a:p>
            <a:r>
              <a:rPr lang="hu-HU" dirty="0"/>
              <a:t>Mintacím szerkesztése</a:t>
            </a:r>
          </a:p>
        </p:txBody>
      </p:sp>
      <p:sp>
        <p:nvSpPr>
          <p:cNvPr id="3" name="Dátum helye 2"/>
          <p:cNvSpPr>
            <a:spLocks noGrp="1"/>
          </p:cNvSpPr>
          <p:nvPr>
            <p:ph type="dt" sz="half" idx="10"/>
          </p:nvPr>
        </p:nvSpPr>
        <p:spPr/>
        <p:txBody>
          <a:bodyPr/>
          <a:lstStyle/>
          <a:p>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DEB0CAC0-FDEA-4714-8442-0A5CA24B4B86}" type="slidenum">
              <a:rPr lang="hu-HU" smtClean="0"/>
              <a:t>‹#›</a:t>
            </a:fld>
            <a:endParaRPr lang="hu-HU"/>
          </a:p>
        </p:txBody>
      </p:sp>
      <p:sp>
        <p:nvSpPr>
          <p:cNvPr id="8" name="Rectangle"/>
          <p:cNvSpPr/>
          <p:nvPr userDrawn="1"/>
        </p:nvSpPr>
        <p:spPr>
          <a:xfrm>
            <a:off x="4343107" y="-1"/>
            <a:ext cx="4800894" cy="510242"/>
          </a:xfrm>
          <a:prstGeom prst="rect">
            <a:avLst/>
          </a:prstGeom>
          <a:solidFill>
            <a:srgbClr val="B9D531"/>
          </a:solidFill>
          <a:ln w="12700">
            <a:miter lim="400000"/>
          </a:ln>
        </p:spPr>
        <p:txBody>
          <a:bodyPr lIns="38100" tIns="38100" rIns="38100" bIns="38100" anchor="ctr"/>
          <a:lstStyle/>
          <a:p>
            <a:pPr algn="ctr" defTabSz="438150">
              <a:lnSpc>
                <a:spcPct val="100000"/>
              </a:lnSpc>
              <a:defRPr>
                <a:solidFill>
                  <a:srgbClr val="FFFFFF"/>
                </a:solidFill>
                <a:latin typeface="Helvetica Light"/>
                <a:ea typeface="Helvetica Light"/>
                <a:cs typeface="Helvetica Light"/>
                <a:sym typeface="Helvetica Light"/>
              </a:defRPr>
            </a:pPr>
            <a:endParaRPr sz="1350"/>
          </a:p>
        </p:txBody>
      </p:sp>
      <p:sp>
        <p:nvSpPr>
          <p:cNvPr id="9" name="Rectangle"/>
          <p:cNvSpPr/>
          <p:nvPr userDrawn="1"/>
        </p:nvSpPr>
        <p:spPr>
          <a:xfrm>
            <a:off x="-5321" y="0"/>
            <a:ext cx="283407" cy="1016802"/>
          </a:xfrm>
          <a:prstGeom prst="rect">
            <a:avLst/>
          </a:prstGeom>
          <a:solidFill>
            <a:srgbClr val="003D5B"/>
          </a:solidFill>
          <a:ln w="12700">
            <a:miter lim="400000"/>
          </a:ln>
        </p:spPr>
        <p:txBody>
          <a:bodyPr lIns="38100" tIns="38100" rIns="38100" bIns="38100" anchor="ctr"/>
          <a:lstStyle/>
          <a:p>
            <a:pPr algn="ctr" defTabSz="438150">
              <a:lnSpc>
                <a:spcPct val="100000"/>
              </a:lnSpc>
              <a:defRPr>
                <a:solidFill>
                  <a:srgbClr val="FFFFFF"/>
                </a:solidFill>
                <a:latin typeface="Helvetica Light"/>
                <a:ea typeface="Helvetica Light"/>
                <a:cs typeface="Helvetica Light"/>
                <a:sym typeface="Helvetica Light"/>
              </a:defRPr>
            </a:pPr>
            <a:endParaRPr sz="1350"/>
          </a:p>
        </p:txBody>
      </p:sp>
      <p:pic>
        <p:nvPicPr>
          <p:cNvPr id="11" name="Kép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9813" y="181890"/>
            <a:ext cx="3641567" cy="797022"/>
          </a:xfrm>
          <a:prstGeom prst="rect">
            <a:avLst/>
          </a:prstGeom>
        </p:spPr>
      </p:pic>
    </p:spTree>
    <p:extLst>
      <p:ext uri="{BB962C8B-B14F-4D97-AF65-F5344CB8AC3E}">
        <p14:creationId xmlns:p14="http://schemas.microsoft.com/office/powerpoint/2010/main" val="1697623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blon_1">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DEB0CAC0-FDEA-4714-8442-0A5CA24B4B86}" type="slidenum">
              <a:rPr lang="hu-HU" smtClean="0"/>
              <a:t>‹#›</a:t>
            </a:fld>
            <a:endParaRPr lang="hu-HU"/>
          </a:p>
        </p:txBody>
      </p:sp>
      <p:sp>
        <p:nvSpPr>
          <p:cNvPr id="7" name="Rectangle"/>
          <p:cNvSpPr/>
          <p:nvPr userDrawn="1"/>
        </p:nvSpPr>
        <p:spPr>
          <a:xfrm>
            <a:off x="4343107" y="-1"/>
            <a:ext cx="4800894" cy="510242"/>
          </a:xfrm>
          <a:prstGeom prst="rect">
            <a:avLst/>
          </a:prstGeom>
          <a:solidFill>
            <a:srgbClr val="B9D531"/>
          </a:solidFill>
          <a:ln w="12700">
            <a:miter lim="400000"/>
          </a:ln>
        </p:spPr>
        <p:txBody>
          <a:bodyPr lIns="38100" tIns="38100" rIns="38100" bIns="38100" anchor="ctr"/>
          <a:lstStyle/>
          <a:p>
            <a:pPr algn="ctr" defTabSz="438150">
              <a:lnSpc>
                <a:spcPct val="100000"/>
              </a:lnSpc>
              <a:defRPr>
                <a:solidFill>
                  <a:srgbClr val="FFFFFF"/>
                </a:solidFill>
                <a:latin typeface="Helvetica Light"/>
                <a:ea typeface="Helvetica Light"/>
                <a:cs typeface="Helvetica Light"/>
                <a:sym typeface="Helvetica Light"/>
              </a:defRPr>
            </a:pPr>
            <a:endParaRPr sz="1350"/>
          </a:p>
        </p:txBody>
      </p:sp>
      <p:sp>
        <p:nvSpPr>
          <p:cNvPr id="8" name="Rectangle"/>
          <p:cNvSpPr/>
          <p:nvPr userDrawn="1"/>
        </p:nvSpPr>
        <p:spPr>
          <a:xfrm>
            <a:off x="-5321" y="0"/>
            <a:ext cx="283407" cy="1016802"/>
          </a:xfrm>
          <a:prstGeom prst="rect">
            <a:avLst/>
          </a:prstGeom>
          <a:solidFill>
            <a:srgbClr val="003D5B"/>
          </a:solidFill>
          <a:ln w="12700">
            <a:miter lim="400000"/>
          </a:ln>
        </p:spPr>
        <p:txBody>
          <a:bodyPr lIns="38100" tIns="38100" rIns="38100" bIns="38100" anchor="ctr"/>
          <a:lstStyle/>
          <a:p>
            <a:pPr algn="ctr" defTabSz="438150">
              <a:lnSpc>
                <a:spcPct val="100000"/>
              </a:lnSpc>
              <a:defRPr>
                <a:solidFill>
                  <a:srgbClr val="FFFFFF"/>
                </a:solidFill>
                <a:latin typeface="Helvetica Light"/>
                <a:ea typeface="Helvetica Light"/>
                <a:cs typeface="Helvetica Light"/>
                <a:sym typeface="Helvetica Light"/>
              </a:defRPr>
            </a:pPr>
            <a:endParaRPr sz="1350"/>
          </a:p>
        </p:txBody>
      </p:sp>
      <p:pic>
        <p:nvPicPr>
          <p:cNvPr id="10" name="Kép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9813" y="181890"/>
            <a:ext cx="3641567" cy="797022"/>
          </a:xfrm>
          <a:prstGeom prst="rect">
            <a:avLst/>
          </a:prstGeom>
        </p:spPr>
      </p:pic>
      <p:sp>
        <p:nvSpPr>
          <p:cNvPr id="9" name="Cím 1"/>
          <p:cNvSpPr>
            <a:spLocks noGrp="1"/>
          </p:cNvSpPr>
          <p:nvPr>
            <p:ph type="title"/>
          </p:nvPr>
        </p:nvSpPr>
        <p:spPr>
          <a:xfrm>
            <a:off x="628650" y="1698232"/>
            <a:ext cx="7790420" cy="1325563"/>
          </a:xfrm>
        </p:spPr>
        <p:txBody>
          <a:bodyPr/>
          <a:lstStyle/>
          <a:p>
            <a:r>
              <a:rPr lang="hu-HU" dirty="0"/>
              <a:t>Mintacím szerkesztése</a:t>
            </a:r>
          </a:p>
        </p:txBody>
      </p:sp>
    </p:spTree>
    <p:extLst>
      <p:ext uri="{BB962C8B-B14F-4D97-AF65-F5344CB8AC3E}">
        <p14:creationId xmlns:p14="http://schemas.microsoft.com/office/powerpoint/2010/main" val="2081994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577512" y="1056075"/>
            <a:ext cx="2949178" cy="1117983"/>
          </a:xfrm>
        </p:spPr>
        <p:txBody>
          <a:bodyPr anchor="b"/>
          <a:lstStyle>
            <a:lvl1pPr>
              <a:defRPr sz="2400"/>
            </a:lvl1pPr>
          </a:lstStyle>
          <a:p>
            <a:r>
              <a:rPr lang="hu-HU"/>
              <a:t>Mintacím szerkesztése</a:t>
            </a:r>
          </a:p>
        </p:txBody>
      </p:sp>
      <p:sp>
        <p:nvSpPr>
          <p:cNvPr id="3" name="Kép helye 2"/>
          <p:cNvSpPr>
            <a:spLocks noGrp="1"/>
          </p:cNvSpPr>
          <p:nvPr>
            <p:ph type="pic" idx="1"/>
          </p:nvPr>
        </p:nvSpPr>
        <p:spPr>
          <a:xfrm>
            <a:off x="3887391" y="1053330"/>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u-HU"/>
              <a:t>Kép beszúrásához kattintson az ikonra</a:t>
            </a:r>
          </a:p>
        </p:txBody>
      </p:sp>
      <p:sp>
        <p:nvSpPr>
          <p:cNvPr id="4" name="Szöveg helye 3"/>
          <p:cNvSpPr>
            <a:spLocks noGrp="1"/>
          </p:cNvSpPr>
          <p:nvPr>
            <p:ph type="body" sz="half" idx="2"/>
          </p:nvPr>
        </p:nvSpPr>
        <p:spPr>
          <a:xfrm>
            <a:off x="577512" y="2174059"/>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EB0CAC0-FDEA-4714-8442-0A5CA24B4B86}" type="slidenum">
              <a:rPr lang="hu-HU" smtClean="0"/>
              <a:t>‹#›</a:t>
            </a:fld>
            <a:endParaRPr lang="hu-HU"/>
          </a:p>
        </p:txBody>
      </p:sp>
      <p:sp>
        <p:nvSpPr>
          <p:cNvPr id="10" name="Rectangle"/>
          <p:cNvSpPr/>
          <p:nvPr userDrawn="1"/>
        </p:nvSpPr>
        <p:spPr>
          <a:xfrm>
            <a:off x="4343107" y="-1"/>
            <a:ext cx="4800894" cy="510242"/>
          </a:xfrm>
          <a:prstGeom prst="rect">
            <a:avLst/>
          </a:prstGeom>
          <a:solidFill>
            <a:srgbClr val="B9D531"/>
          </a:solidFill>
          <a:ln w="12700">
            <a:miter lim="400000"/>
          </a:ln>
        </p:spPr>
        <p:txBody>
          <a:bodyPr lIns="38100" tIns="38100" rIns="38100" bIns="38100" anchor="ctr"/>
          <a:lstStyle/>
          <a:p>
            <a:pPr algn="ctr" defTabSz="438150">
              <a:lnSpc>
                <a:spcPct val="100000"/>
              </a:lnSpc>
              <a:defRPr>
                <a:solidFill>
                  <a:srgbClr val="FFFFFF"/>
                </a:solidFill>
                <a:latin typeface="Helvetica Light"/>
                <a:ea typeface="Helvetica Light"/>
                <a:cs typeface="Helvetica Light"/>
                <a:sym typeface="Helvetica Light"/>
              </a:defRPr>
            </a:pPr>
            <a:endParaRPr sz="1350"/>
          </a:p>
        </p:txBody>
      </p:sp>
      <p:sp>
        <p:nvSpPr>
          <p:cNvPr id="11" name="Rectangle"/>
          <p:cNvSpPr/>
          <p:nvPr userDrawn="1"/>
        </p:nvSpPr>
        <p:spPr>
          <a:xfrm>
            <a:off x="-5321" y="0"/>
            <a:ext cx="283407" cy="1016802"/>
          </a:xfrm>
          <a:prstGeom prst="rect">
            <a:avLst/>
          </a:prstGeom>
          <a:solidFill>
            <a:srgbClr val="003D5B"/>
          </a:solidFill>
          <a:ln w="12700">
            <a:miter lim="400000"/>
          </a:ln>
        </p:spPr>
        <p:txBody>
          <a:bodyPr lIns="38100" tIns="38100" rIns="38100" bIns="38100" anchor="ctr"/>
          <a:lstStyle/>
          <a:p>
            <a:pPr algn="ctr" defTabSz="438150">
              <a:lnSpc>
                <a:spcPct val="100000"/>
              </a:lnSpc>
              <a:defRPr>
                <a:solidFill>
                  <a:srgbClr val="FFFFFF"/>
                </a:solidFill>
                <a:latin typeface="Helvetica Light"/>
                <a:ea typeface="Helvetica Light"/>
                <a:cs typeface="Helvetica Light"/>
                <a:sym typeface="Helvetica Light"/>
              </a:defRPr>
            </a:pPr>
            <a:endParaRPr sz="1350"/>
          </a:p>
        </p:txBody>
      </p:sp>
      <p:pic>
        <p:nvPicPr>
          <p:cNvPr id="13" name="Kép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9813" y="181890"/>
            <a:ext cx="3641567" cy="797022"/>
          </a:xfrm>
          <a:prstGeom prst="rect">
            <a:avLst/>
          </a:prstGeom>
        </p:spPr>
      </p:pic>
    </p:spTree>
    <p:extLst>
      <p:ext uri="{BB962C8B-B14F-4D97-AF65-F5344CB8AC3E}">
        <p14:creationId xmlns:p14="http://schemas.microsoft.com/office/powerpoint/2010/main" val="1033719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sak tartalom">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EB0CAC0-FDEA-4714-8442-0A5CA24B4B86}" type="slidenum">
              <a:rPr lang="hu-HU" smtClean="0"/>
              <a:t>‹#›</a:t>
            </a:fld>
            <a:endParaRPr lang="hu-HU"/>
          </a:p>
        </p:txBody>
      </p:sp>
      <p:sp>
        <p:nvSpPr>
          <p:cNvPr id="7" name="Rectangle"/>
          <p:cNvSpPr/>
          <p:nvPr userDrawn="1"/>
        </p:nvSpPr>
        <p:spPr>
          <a:xfrm>
            <a:off x="4343107" y="-1"/>
            <a:ext cx="4800894" cy="510242"/>
          </a:xfrm>
          <a:prstGeom prst="rect">
            <a:avLst/>
          </a:prstGeom>
          <a:solidFill>
            <a:srgbClr val="B9D531"/>
          </a:solidFill>
          <a:ln w="12700">
            <a:miter lim="400000"/>
          </a:ln>
        </p:spPr>
        <p:txBody>
          <a:bodyPr lIns="38100" tIns="38100" rIns="38100" bIns="38100" anchor="ctr"/>
          <a:lstStyle/>
          <a:p>
            <a:pPr algn="ctr" defTabSz="438150">
              <a:lnSpc>
                <a:spcPct val="100000"/>
              </a:lnSpc>
              <a:defRPr>
                <a:solidFill>
                  <a:srgbClr val="FFFFFF"/>
                </a:solidFill>
                <a:latin typeface="Helvetica Light"/>
                <a:ea typeface="Helvetica Light"/>
                <a:cs typeface="Helvetica Light"/>
                <a:sym typeface="Helvetica Light"/>
              </a:defRPr>
            </a:pPr>
            <a:endParaRPr sz="1350"/>
          </a:p>
        </p:txBody>
      </p:sp>
      <p:sp>
        <p:nvSpPr>
          <p:cNvPr id="8" name="Rectangle"/>
          <p:cNvSpPr/>
          <p:nvPr userDrawn="1"/>
        </p:nvSpPr>
        <p:spPr>
          <a:xfrm>
            <a:off x="-5321" y="0"/>
            <a:ext cx="283407" cy="1016802"/>
          </a:xfrm>
          <a:prstGeom prst="rect">
            <a:avLst/>
          </a:prstGeom>
          <a:solidFill>
            <a:srgbClr val="003D5B"/>
          </a:solidFill>
          <a:ln w="12700">
            <a:miter lim="400000"/>
          </a:ln>
        </p:spPr>
        <p:txBody>
          <a:bodyPr lIns="38100" tIns="38100" rIns="38100" bIns="38100" anchor="ctr"/>
          <a:lstStyle/>
          <a:p>
            <a:pPr algn="ctr" defTabSz="438150">
              <a:lnSpc>
                <a:spcPct val="100000"/>
              </a:lnSpc>
              <a:defRPr>
                <a:solidFill>
                  <a:srgbClr val="FFFFFF"/>
                </a:solidFill>
                <a:latin typeface="Helvetica Light"/>
                <a:ea typeface="Helvetica Light"/>
                <a:cs typeface="Helvetica Light"/>
                <a:sym typeface="Helvetica Light"/>
              </a:defRPr>
            </a:pPr>
            <a:endParaRPr sz="1350"/>
          </a:p>
        </p:txBody>
      </p:sp>
      <p:pic>
        <p:nvPicPr>
          <p:cNvPr id="9" name="Kép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9813" y="181890"/>
            <a:ext cx="3641567" cy="797022"/>
          </a:xfrm>
          <a:prstGeom prst="rect">
            <a:avLst/>
          </a:prstGeom>
        </p:spPr>
      </p:pic>
    </p:spTree>
    <p:extLst>
      <p:ext uri="{BB962C8B-B14F-4D97-AF65-F5344CB8AC3E}">
        <p14:creationId xmlns:p14="http://schemas.microsoft.com/office/powerpoint/2010/main" val="2971776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u-HU"/>
          </a:p>
        </p:txBody>
      </p:sp>
      <p:sp>
        <p:nvSpPr>
          <p:cNvPr id="5" name="Élőláb hely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B0CAC0-FDEA-4714-8442-0A5CA24B4B86}" type="slidenum">
              <a:rPr lang="hu-HU" smtClean="0"/>
              <a:t>‹#›</a:t>
            </a:fld>
            <a:endParaRPr lang="hu-HU"/>
          </a:p>
        </p:txBody>
      </p:sp>
    </p:spTree>
    <p:extLst>
      <p:ext uri="{BB962C8B-B14F-4D97-AF65-F5344CB8AC3E}">
        <p14:creationId xmlns:p14="http://schemas.microsoft.com/office/powerpoint/2010/main" val="2378089016"/>
      </p:ext>
    </p:extLst>
  </p:cSld>
  <p:clrMap bg1="lt1" tx1="dk1" bg2="lt2" tx2="dk2" accent1="accent1" accent2="accent2" accent3="accent3" accent4="accent4" accent5="accent5" accent6="accent6" hlink="hlink" folHlink="folHlink"/>
  <p:sldLayoutIdLst>
    <p:sldLayoutId id="2147483677" r:id="rId1"/>
    <p:sldLayoutId id="2147483649" r:id="rId2"/>
    <p:sldLayoutId id="2147483653" r:id="rId3"/>
    <p:sldLayoutId id="2147483654" r:id="rId4"/>
    <p:sldLayoutId id="2147483657" r:id="rId5"/>
    <p:sldLayoutId id="2147483658" r:id="rId6"/>
    <p:sldLayoutId id="2147483659" r:id="rId7"/>
    <p:sldLayoutId id="2147483661" r:id="rId8"/>
    <p:sldLayoutId id="2147483666" r:id="rId9"/>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u-H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ippi.ppk.elte.hu/content/2022-2023-i-oszi-felev-levelezo-munkarendu-orarendek.t.29038?m=8174"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ppk.elte.hu/demonstrator_application" TargetMode="External"/><Relationship Id="rId2" Type="http://schemas.openxmlformats.org/officeDocument/2006/relationships/hyperlink" Target="https://www.ppk.elte.hu/hallgatoi-palyazatok/demonstrator"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elte.hu/en/academic-calendar" TargetMode="External"/><Relationship Id="rId2" Type="http://schemas.openxmlformats.org/officeDocument/2006/relationships/hyperlink" Target="https://www.elte.hu/elsolepesek/tanevrendje"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s://www.elte.hu/file/HWEB_EN_Neptun_user_guide_for_students.pdf" TargetMode="External"/><Relationship Id="rId3" Type="http://schemas.openxmlformats.org/officeDocument/2006/relationships/hyperlink" Target="https://www.youtube.com/watch?v=NTRjmEcsISE" TargetMode="External"/><Relationship Id="rId7" Type="http://schemas.openxmlformats.org/officeDocument/2006/relationships/hyperlink" Target="https://www.youtube.com/watch?v=4wZ5XcMmOs8" TargetMode="External"/><Relationship Id="rId2" Type="http://schemas.openxmlformats.org/officeDocument/2006/relationships/hyperlink" Target="https://www.elte.hu/content/neptun-elektronikus-tanulmanyi-rendszer.t.509" TargetMode="External"/><Relationship Id="rId1" Type="http://schemas.openxmlformats.org/officeDocument/2006/relationships/slideLayout" Target="../slideLayouts/slideLayout4.xml"/><Relationship Id="rId6" Type="http://schemas.openxmlformats.org/officeDocument/2006/relationships/hyperlink" Target="https://www.youtube.com/watch?v=s41Q5mksLpY" TargetMode="External"/><Relationship Id="rId5" Type="http://schemas.openxmlformats.org/officeDocument/2006/relationships/hyperlink" Target="https://www.elte.hu/en/neptun-administration-of-progress" TargetMode="External"/><Relationship Id="rId4" Type="http://schemas.openxmlformats.org/officeDocument/2006/relationships/hyperlink" Target="https://neptun.elte.h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ppk.elte.hu/eredmenyek" TargetMode="External"/><Relationship Id="rId2" Type="http://schemas.openxmlformats.org/officeDocument/2006/relationships/hyperlink" Target="http://otdt.hu/"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ppk.elte.hu/en/ssc"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g"/><Relationship Id="rId3" Type="http://schemas.openxmlformats.org/officeDocument/2006/relationships/image" Target="../media/image5.jpg"/><Relationship Id="rId7" Type="http://schemas.openxmlformats.org/officeDocument/2006/relationships/image" Target="../media/image9.jpg"/><Relationship Id="rId12"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9.xml"/><Relationship Id="rId6" Type="http://schemas.openxmlformats.org/officeDocument/2006/relationships/image" Target="../media/image8.jpg"/><Relationship Id="rId11" Type="http://schemas.openxmlformats.org/officeDocument/2006/relationships/image" Target="../media/image13.jpe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 Id="rId14"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hyperlink" Target="https://www.ppk.elte.hu/file/ippi_komplex_szakdolgozati_utmu.pdf" TargetMode="External"/><Relationship Id="rId2" Type="http://schemas.openxmlformats.org/officeDocument/2006/relationships/hyperlink" Target="https://ippi.ppk.elte.hu/tarsadalmibefogadas-ma/szakdolgozat" TargetMode="External"/><Relationship Id="rId1" Type="http://schemas.openxmlformats.org/officeDocument/2006/relationships/slideLayout" Target="../slideLayouts/slideLayout4.xml"/><Relationship Id="rId5" Type="http://schemas.openxmlformats.org/officeDocument/2006/relationships/hyperlink" Target="https://www.ppk.elte.hu/keb" TargetMode="External"/><Relationship Id="rId4" Type="http://schemas.openxmlformats.org/officeDocument/2006/relationships/hyperlink" Target="https://ippi.ppk.elte.hu/media/07/72/490a9657cae7acd93eb80d20fe30ba81be510839a8cfb137b4fcb5b5ec06/IPPI_temakiirasok_2021.pdf"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ippi.ppk.elte.hu/media/d2/88/1a8daf32c134afc2698e42e5d5de47db4b89dbebb9996547cfa66b9cbfef/IPPI_IIPE_thesis_topics_2021.pdf" TargetMode="External"/><Relationship Id="rId2" Type="http://schemas.openxmlformats.org/officeDocument/2006/relationships/hyperlink" Target="https://ippi.ppk.elte.hu/en/socialintegration-ma/thesis" TargetMode="External"/><Relationship Id="rId1" Type="http://schemas.openxmlformats.org/officeDocument/2006/relationships/slideLayout" Target="../slideLayouts/slideLayout4.xml"/><Relationship Id="rId5" Type="http://schemas.openxmlformats.org/officeDocument/2006/relationships/hyperlink" Target="https://ippi.ppk.elte.hu/en/socialintegration-ma/finalexam" TargetMode="External"/><Relationship Id="rId4" Type="http://schemas.openxmlformats.org/officeDocument/2006/relationships/hyperlink" Target="https://www.ppk.elte.hu/en/research-ethics-committee/request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ippi.ppk.elte.hu/tarsadalmibefogadas-ma/terepgyak" TargetMode="External"/><Relationship Id="rId2" Type="http://schemas.openxmlformats.org/officeDocument/2006/relationships/hyperlink" Target="https://ippi.ppk.elte.hu/tarsadalmibefogadas-ma/iskgyak" TargetMode="External"/><Relationship Id="rId1" Type="http://schemas.openxmlformats.org/officeDocument/2006/relationships/slideLayout" Target="../slideLayouts/slideLayout4.xml"/><Relationship Id="rId4" Type="http://schemas.openxmlformats.org/officeDocument/2006/relationships/hyperlink" Target="https://ippi.ppk.elte.hu/tarsadalmibefogadas-ma/szakgyak"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ippi.ppk.elte.hu/en/socialintegration-ma/practice" TargetMode="External"/><Relationship Id="rId2" Type="http://schemas.openxmlformats.org/officeDocument/2006/relationships/hyperlink" Target="https://ippi.ppk.elte.hu/en/socialintegration-ma/field"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s://www.elte.hu/dstore/document/689/ELTE_SZMSZ_II.pdf"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www.elte.hu/en/dstore/document/164/ELTE_SZMSZ_II_EN_210901.pdf"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ppk.elte.hu/tanulmanyi/elerhetosegek/ti_munkatarsak" TargetMode="External"/><Relationship Id="rId2" Type="http://schemas.openxmlformats.org/officeDocument/2006/relationships/hyperlink" Target="mailto:danczak.judit@ppk.elte.hu" TargetMode="Externa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hyperlink" Target="https://www.ppk.elte.hu/tanulmanyi"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elte.hu/en/international-offices/faculty-international-offices"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elte.hu/en/international-offices/faculty-international-offices"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hyperlink" Target="https://www.elte.hu/en/international-offices/faculty-international-offices" TargetMode="Externa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hyperlink" Target="https://www.ppk.elte.hu/konyvtar" TargetMode="External"/><Relationship Id="rId13" Type="http://schemas.openxmlformats.org/officeDocument/2006/relationships/hyperlink" Target="https://www.elte.hu/eselyegyenloseg" TargetMode="External"/><Relationship Id="rId3" Type="http://schemas.openxmlformats.org/officeDocument/2006/relationships/hyperlink" Target="https://ppk.elte.hu/erasmus+outgoing_student_call_for_application" TargetMode="External"/><Relationship Id="rId7" Type="http://schemas.openxmlformats.org/officeDocument/2006/relationships/hyperlink" Target="https://www.elte.hu/en/content/code-of-ethics-for-elte-students-available-in-english-now.t.499" TargetMode="External"/><Relationship Id="rId12" Type="http://schemas.openxmlformats.org/officeDocument/2006/relationships/hyperlink" Target="https://www.elte.hu/en/life-management" TargetMode="External"/><Relationship Id="rId2" Type="http://schemas.openxmlformats.org/officeDocument/2006/relationships/hyperlink" Target="https://www.ppk.elte.hu/nemzetkozi-lehetosegek" TargetMode="External"/><Relationship Id="rId1" Type="http://schemas.openxmlformats.org/officeDocument/2006/relationships/slideLayout" Target="../slideLayouts/slideLayout4.xml"/><Relationship Id="rId6" Type="http://schemas.openxmlformats.org/officeDocument/2006/relationships/hyperlink" Target="https://www.elte.hu/dstore/document/964/ELTE_Etikai_Kodex_140701.pdf" TargetMode="External"/><Relationship Id="rId11" Type="http://schemas.openxmlformats.org/officeDocument/2006/relationships/hyperlink" Target="https://www.elte.hu/eletvezetes" TargetMode="External"/><Relationship Id="rId5" Type="http://schemas.openxmlformats.org/officeDocument/2006/relationships/hyperlink" Target="https://www.ppk.elte.hu/en/ssc" TargetMode="External"/><Relationship Id="rId10" Type="http://schemas.openxmlformats.org/officeDocument/2006/relationships/hyperlink" Target="https://ppk.elte.hu/content/elte-wifi.t.33209?m=99" TargetMode="External"/><Relationship Id="rId4" Type="http://schemas.openxmlformats.org/officeDocument/2006/relationships/hyperlink" Target="https://www.ppk.elte.hu/tdk" TargetMode="External"/><Relationship Id="rId9" Type="http://schemas.openxmlformats.org/officeDocument/2006/relationships/hyperlink" Target="https://www.ppk.elte.hu/en/library" TargetMode="External"/><Relationship Id="rId14" Type="http://schemas.openxmlformats.org/officeDocument/2006/relationships/hyperlink" Target="https://www.elte.hu/en/equa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ppk.elte.hu/erasmus+outgoing_student_call_for_application" TargetMode="External"/><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ippi.ppk.elte.hu/content/ippi-tudomanyos-estek.t.33565?m=8813" TargetMode="External"/><Relationship Id="rId1" Type="http://schemas.openxmlformats.org/officeDocument/2006/relationships/slideLayout" Target="../slideLayouts/slideLayout4.xml"/><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8" Type="http://schemas.openxmlformats.org/officeDocument/2006/relationships/hyperlink" Target="https://www.facebook.com/iipeelte" TargetMode="External"/><Relationship Id="rId13" Type="http://schemas.openxmlformats.org/officeDocument/2006/relationships/image" Target="../media/image37.png"/><Relationship Id="rId3" Type="http://schemas.openxmlformats.org/officeDocument/2006/relationships/hyperlink" Target="https://www.facebook.com/ippi.elte" TargetMode="External"/><Relationship Id="rId7" Type="http://schemas.openxmlformats.org/officeDocument/2006/relationships/hyperlink" Target="https://ippi.ppk.elte.hu/en/" TargetMode="External"/><Relationship Id="rId12" Type="http://schemas.openxmlformats.org/officeDocument/2006/relationships/image" Target="../media/image36.png"/><Relationship Id="rId2" Type="http://schemas.openxmlformats.org/officeDocument/2006/relationships/hyperlink" Target="https://ippi.ppk.elte.hu/" TargetMode="External"/><Relationship Id="rId1" Type="http://schemas.openxmlformats.org/officeDocument/2006/relationships/slideLayout" Target="../slideLayouts/slideLayout5.xml"/><Relationship Id="rId6" Type="http://schemas.openxmlformats.org/officeDocument/2006/relationships/hyperlink" Target="https://www.instagram.com/ippi.elte/" TargetMode="External"/><Relationship Id="rId11" Type="http://schemas.openxmlformats.org/officeDocument/2006/relationships/hyperlink" Target="https://www.instagram.com/iipeelte/?hl=hu" TargetMode="External"/><Relationship Id="rId5" Type="http://schemas.openxmlformats.org/officeDocument/2006/relationships/hyperlink" Target="https://www.youtube.com/watch?v=503uy99Pu74" TargetMode="External"/><Relationship Id="rId15" Type="http://schemas.openxmlformats.org/officeDocument/2006/relationships/image" Target="../media/image39.jpeg"/><Relationship Id="rId10" Type="http://schemas.openxmlformats.org/officeDocument/2006/relationships/hyperlink" Target="https://www.youtube.com/watch?v=EJJxN8i5EKQ&amp;t=6s" TargetMode="External"/><Relationship Id="rId4" Type="http://schemas.openxmlformats.org/officeDocument/2006/relationships/hyperlink" Target="https://www.youtube.com/watch?v=fCsKumLe0GA&amp;t=3s" TargetMode="External"/><Relationship Id="rId9" Type="http://schemas.openxmlformats.org/officeDocument/2006/relationships/hyperlink" Target="https://www.youtube.com/@ippielte4909/videos" TargetMode="External"/><Relationship Id="rId1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hyperlink" Target="http://www.ppk.elte.hu/en" TargetMode="External"/><Relationship Id="rId2" Type="http://schemas.openxmlformats.org/officeDocument/2006/relationships/hyperlink" Target="http://www.ppk.elte.h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ppk.elte.hu/pszichologiaphd" TargetMode="External"/><Relationship Id="rId2" Type="http://schemas.openxmlformats.org/officeDocument/2006/relationships/hyperlink" Target="https://www.ppk.elte.hu/dstore/document/1005/CDE%20programle%C3%ADr%C3%A1s_magyar_JAV.pdf" TargetMode="External"/><Relationship Id="rId1" Type="http://schemas.openxmlformats.org/officeDocument/2006/relationships/slideLayout" Target="../slideLayouts/slideLayout4.xml"/><Relationship Id="rId5" Type="http://schemas.openxmlformats.org/officeDocument/2006/relationships/hyperlink" Target="https://www.ppk.elte.hu/en/psychologyphd" TargetMode="External"/><Relationship Id="rId4" Type="http://schemas.openxmlformats.org/officeDocument/2006/relationships/hyperlink" Target="https://www.ppk.elte.hu/dstore/document/1004/CDE%20programle%C3%ADr%C3%A1s_angol_JAV.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ppk.elte.hu/en/student_administration/curriculums/master" TargetMode="External"/><Relationship Id="rId2" Type="http://schemas.openxmlformats.org/officeDocument/2006/relationships/hyperlink" Target="https://www.ppk.elte.hu/tanulmanyi/tantervek/mesterkepzes"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964276" y="2909916"/>
            <a:ext cx="8179724" cy="3973484"/>
          </a:xfrm>
          <a:prstGeom prst="rect">
            <a:avLst/>
          </a:prstGeom>
          <a:solidFill>
            <a:srgbClr val="B9D53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a:p>
        </p:txBody>
      </p:sp>
      <p:sp>
        <p:nvSpPr>
          <p:cNvPr id="6" name="Szövegdoboz 5"/>
          <p:cNvSpPr txBox="1"/>
          <p:nvPr/>
        </p:nvSpPr>
        <p:spPr>
          <a:xfrm>
            <a:off x="1463042" y="3408217"/>
            <a:ext cx="7065815" cy="1938992"/>
          </a:xfrm>
          <a:prstGeom prst="rect">
            <a:avLst/>
          </a:prstGeom>
          <a:noFill/>
        </p:spPr>
        <p:txBody>
          <a:bodyPr wrap="square" rtlCol="0">
            <a:spAutoFit/>
          </a:bodyPr>
          <a:lstStyle/>
          <a:p>
            <a:r>
              <a:rPr lang="hu-HU" sz="3000" b="1" dirty="0">
                <a:latin typeface="Calibri" charset="0"/>
                <a:ea typeface="Calibri" charset="0"/>
                <a:cs typeface="Calibri" charset="0"/>
              </a:rPr>
              <a:t>Társadalmi befogadás tanulmányok MA Social Integration Studies MA</a:t>
            </a:r>
          </a:p>
          <a:p>
            <a:endParaRPr lang="hu-HU" sz="3000" b="1" dirty="0">
              <a:latin typeface="Fotogram" panose="00000500000000000000" pitchFamily="2" charset="0"/>
            </a:endParaRPr>
          </a:p>
          <a:p>
            <a:endParaRPr lang="hu-HU" sz="3000" b="1" dirty="0">
              <a:latin typeface="Fotogram" panose="00000500000000000000" pitchFamily="2" charset="0"/>
            </a:endParaRPr>
          </a:p>
        </p:txBody>
      </p:sp>
      <p:sp>
        <p:nvSpPr>
          <p:cNvPr id="4" name="Szövegdoboz 3"/>
          <p:cNvSpPr txBox="1"/>
          <p:nvPr/>
        </p:nvSpPr>
        <p:spPr>
          <a:xfrm>
            <a:off x="1463042" y="4839377"/>
            <a:ext cx="7412234" cy="830997"/>
          </a:xfrm>
          <a:prstGeom prst="rect">
            <a:avLst/>
          </a:prstGeom>
          <a:noFill/>
        </p:spPr>
        <p:txBody>
          <a:bodyPr wrap="square" rtlCol="0">
            <a:spAutoFit/>
          </a:bodyPr>
          <a:lstStyle/>
          <a:p>
            <a:r>
              <a:rPr lang="hu-HU" sz="2400" b="1" dirty="0">
                <a:latin typeface="Calibri" charset="0"/>
                <a:ea typeface="Calibri" charset="0"/>
                <a:cs typeface="Calibri" charset="0"/>
              </a:rPr>
              <a:t>Az Intézet igazgatója / Head of the Institute: Prof. Dr. Nguyen Luu, Lan Anh</a:t>
            </a:r>
          </a:p>
        </p:txBody>
      </p:sp>
      <p:sp>
        <p:nvSpPr>
          <p:cNvPr id="7" name="Szövegdoboz 6"/>
          <p:cNvSpPr txBox="1"/>
          <p:nvPr/>
        </p:nvSpPr>
        <p:spPr>
          <a:xfrm>
            <a:off x="1463042" y="5838093"/>
            <a:ext cx="5609492" cy="646331"/>
          </a:xfrm>
          <a:prstGeom prst="rect">
            <a:avLst/>
          </a:prstGeom>
          <a:noFill/>
        </p:spPr>
        <p:txBody>
          <a:bodyPr wrap="square" rtlCol="0">
            <a:spAutoFit/>
          </a:bodyPr>
          <a:lstStyle/>
          <a:p>
            <a:r>
              <a:rPr lang="hu-HU" b="1" dirty="0">
                <a:latin typeface="Calibri" charset="0"/>
                <a:ea typeface="Calibri" charset="0"/>
                <a:cs typeface="Calibri" charset="0"/>
              </a:rPr>
              <a:t>2023</a:t>
            </a:r>
          </a:p>
          <a:p>
            <a:endParaRPr lang="hu-HU" dirty="0"/>
          </a:p>
        </p:txBody>
      </p:sp>
    </p:spTree>
    <p:extLst>
      <p:ext uri="{BB962C8B-B14F-4D97-AF65-F5344CB8AC3E}">
        <p14:creationId xmlns:p14="http://schemas.microsoft.com/office/powerpoint/2010/main" val="1805843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FBB7509-BA24-466C-9AFB-F8337FA37339}"/>
              </a:ext>
            </a:extLst>
          </p:cNvPr>
          <p:cNvSpPr>
            <a:spLocks noGrp="1"/>
          </p:cNvSpPr>
          <p:nvPr>
            <p:ph type="title"/>
          </p:nvPr>
        </p:nvSpPr>
        <p:spPr>
          <a:xfrm>
            <a:off x="489813" y="1183014"/>
            <a:ext cx="8025537" cy="673886"/>
          </a:xfrm>
        </p:spPr>
        <p:txBody>
          <a:bodyPr anchor="ctr">
            <a:normAutofit/>
          </a:bodyPr>
          <a:lstStyle/>
          <a:p>
            <a:r>
              <a:rPr lang="hu-HU" dirty="0"/>
              <a:t>Levelező órarend/Part time training</a:t>
            </a:r>
          </a:p>
        </p:txBody>
      </p:sp>
      <p:sp>
        <p:nvSpPr>
          <p:cNvPr id="12" name="Text Placeholder 2">
            <a:extLst>
              <a:ext uri="{FF2B5EF4-FFF2-40B4-BE49-F238E27FC236}">
                <a16:creationId xmlns:a16="http://schemas.microsoft.com/office/drawing/2014/main" id="{4F3C8473-BAA6-7E59-316D-58377360C013}"/>
              </a:ext>
            </a:extLst>
          </p:cNvPr>
          <p:cNvSpPr>
            <a:spLocks noGrp="1"/>
          </p:cNvSpPr>
          <p:nvPr>
            <p:ph type="body" idx="1"/>
          </p:nvPr>
        </p:nvSpPr>
        <p:spPr>
          <a:xfrm>
            <a:off x="489813" y="1740281"/>
            <a:ext cx="9398282" cy="2991109"/>
          </a:xfrm>
        </p:spPr>
        <p:txBody>
          <a:bodyPr>
            <a:normAutofit/>
          </a:bodyPr>
          <a:lstStyle/>
          <a:p>
            <a:r>
              <a:rPr lang="hu-HU" dirty="0"/>
              <a:t>Első éves órarend </a:t>
            </a:r>
            <a:br>
              <a:rPr lang="hu-HU" dirty="0"/>
            </a:br>
            <a:r>
              <a:rPr lang="hu-HU" dirty="0">
                <a:solidFill>
                  <a:srgbClr val="FF0000"/>
                </a:solidFill>
                <a:hlinkClick r:id="rId2"/>
              </a:rPr>
              <a:t>https://ippi.ppk.elte.hu/content/2022-2023-i-oszi-felev-levelezo-munkarendu-orarendek.t.29038?m=8174</a:t>
            </a:r>
            <a:endParaRPr lang="hu-HU" dirty="0">
              <a:solidFill>
                <a:srgbClr val="FF0000"/>
              </a:solidFill>
            </a:endParaRPr>
          </a:p>
          <a:p>
            <a:endParaRPr lang="hu-HU" dirty="0">
              <a:solidFill>
                <a:srgbClr val="FF0000"/>
              </a:solidFill>
            </a:endParaRPr>
          </a:p>
          <a:p>
            <a:r>
              <a:rPr lang="hu-HU" dirty="0"/>
              <a:t>Másodéves órarend</a:t>
            </a:r>
          </a:p>
          <a:p>
            <a:r>
              <a:rPr lang="hu-HU" dirty="0">
                <a:hlinkClick r:id="rId2">
                  <a:extLst>
                    <a:ext uri="{A12FA001-AC4F-418D-AE19-62706E023703}">
                      <ahyp:hlinkClr xmlns:ahyp="http://schemas.microsoft.com/office/drawing/2018/hyperlinkcolor" val="tx"/>
                    </a:ext>
                  </a:extLst>
                </a:hlinkClick>
              </a:rPr>
              <a:t>https://ippi.ppk.elte.hu/content/2022-2023-i-oszi-felev-levelezo-munkarendu-orarendek.t.29038?m=8174</a:t>
            </a:r>
            <a:endParaRPr lang="hu-HU" dirty="0"/>
          </a:p>
          <a:p>
            <a:endParaRPr lang="hu-HU" dirty="0"/>
          </a:p>
          <a:p>
            <a:endParaRPr lang="hu-HU" dirty="0">
              <a:solidFill>
                <a:srgbClr val="FF0000"/>
              </a:solidFill>
            </a:endParaRPr>
          </a:p>
        </p:txBody>
      </p:sp>
      <p:sp>
        <p:nvSpPr>
          <p:cNvPr id="4" name="Dia számának helye 3">
            <a:extLst>
              <a:ext uri="{FF2B5EF4-FFF2-40B4-BE49-F238E27FC236}">
                <a16:creationId xmlns:a16="http://schemas.microsoft.com/office/drawing/2014/main" id="{8962FEC4-7BCE-482E-99ED-39403519D275}"/>
              </a:ext>
            </a:extLst>
          </p:cNvPr>
          <p:cNvSpPr>
            <a:spLocks noGrp="1"/>
          </p:cNvSpPr>
          <p:nvPr>
            <p:ph type="sldNum" sz="quarter" idx="12"/>
          </p:nvPr>
        </p:nvSpPr>
        <p:spPr>
          <a:xfrm>
            <a:off x="6457950" y="6535855"/>
            <a:ext cx="2057400" cy="185621"/>
          </a:xfrm>
        </p:spPr>
        <p:txBody>
          <a:bodyPr anchor="ctr">
            <a:normAutofit/>
          </a:bodyPr>
          <a:lstStyle/>
          <a:p>
            <a:pPr>
              <a:lnSpc>
                <a:spcPct val="90000"/>
              </a:lnSpc>
              <a:spcAft>
                <a:spcPts val="600"/>
              </a:spcAft>
            </a:pPr>
            <a:fld id="{DEB0CAC0-FDEA-4714-8442-0A5CA24B4B86}" type="slidenum">
              <a:rPr lang="hu-HU" sz="600" smtClean="0"/>
              <a:pPr>
                <a:lnSpc>
                  <a:spcPct val="90000"/>
                </a:lnSpc>
                <a:spcAft>
                  <a:spcPts val="600"/>
                </a:spcAft>
              </a:pPr>
              <a:t>10</a:t>
            </a:fld>
            <a:endParaRPr lang="hu-HU" sz="600"/>
          </a:p>
        </p:txBody>
      </p:sp>
    </p:spTree>
    <p:extLst>
      <p:ext uri="{BB962C8B-B14F-4D97-AF65-F5344CB8AC3E}">
        <p14:creationId xmlns:p14="http://schemas.microsoft.com/office/powerpoint/2010/main" val="911377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89811" y="1403928"/>
            <a:ext cx="8414491" cy="5298876"/>
          </a:xfrm>
        </p:spPr>
        <p:txBody>
          <a:bodyPr>
            <a:normAutofit fontScale="92500" lnSpcReduction="10000"/>
          </a:bodyPr>
          <a:lstStyle/>
          <a:p>
            <a:pPr marL="0" indent="0">
              <a:buNone/>
            </a:pPr>
            <a:r>
              <a:rPr lang="hu-HU" sz="2200" dirty="0"/>
              <a:t>Szabadon választható tárgyak  / </a:t>
            </a:r>
            <a:r>
              <a:rPr lang="hu-HU" sz="2200" dirty="0" err="1"/>
              <a:t>Elective</a:t>
            </a:r>
            <a:r>
              <a:rPr lang="hu-HU" sz="2200" dirty="0"/>
              <a:t> </a:t>
            </a:r>
            <a:r>
              <a:rPr lang="hu-HU" sz="2200" dirty="0" err="1"/>
              <a:t>courses</a:t>
            </a:r>
            <a:br>
              <a:rPr lang="hu-HU" sz="2200" dirty="0"/>
            </a:br>
            <a:r>
              <a:rPr lang="hu-HU" sz="2200" dirty="0"/>
              <a:t>(12 kredit 4 félév alatt / 12 </a:t>
            </a:r>
            <a:r>
              <a:rPr lang="hu-HU" sz="2200" dirty="0" err="1"/>
              <a:t>credits</a:t>
            </a:r>
            <a:r>
              <a:rPr lang="hu-HU" sz="2200" dirty="0"/>
              <a:t> </a:t>
            </a:r>
            <a:r>
              <a:rPr lang="hu-HU" sz="2200" dirty="0" err="1"/>
              <a:t>to</a:t>
            </a:r>
            <a:r>
              <a:rPr lang="hu-HU" sz="2200" dirty="0"/>
              <a:t> be </a:t>
            </a:r>
            <a:r>
              <a:rPr lang="hu-HU" sz="2200" dirty="0" err="1"/>
              <a:t>completed</a:t>
            </a:r>
            <a:r>
              <a:rPr lang="hu-HU" sz="2200" dirty="0"/>
              <a:t> in 4 </a:t>
            </a:r>
            <a:r>
              <a:rPr lang="hu-HU" sz="2200" dirty="0" err="1"/>
              <a:t>semesters</a:t>
            </a:r>
            <a:r>
              <a:rPr lang="hu-HU" sz="2200" dirty="0"/>
              <a:t>)</a:t>
            </a:r>
          </a:p>
          <a:p>
            <a:pPr marL="0" indent="0">
              <a:buNone/>
            </a:pPr>
            <a:endParaRPr lang="hu-HU" sz="2200" dirty="0"/>
          </a:p>
          <a:p>
            <a:pPr marL="0" indent="0">
              <a:buNone/>
            </a:pPr>
            <a:r>
              <a:rPr lang="hu-HU" u="sng" dirty="0"/>
              <a:t>Őszi félév/Autumn semester: </a:t>
            </a:r>
          </a:p>
          <a:p>
            <a:pPr>
              <a:buFontTx/>
              <a:buChar char="-"/>
            </a:pPr>
            <a:r>
              <a:rPr lang="hu-HU" dirty="0"/>
              <a:t>PPK-IPPI:13 </a:t>
            </a:r>
            <a:r>
              <a:rPr lang="en-US" i="1" dirty="0"/>
              <a:t>Hungarian Culture: Narratives of Freedom and Oppression</a:t>
            </a:r>
            <a:br>
              <a:rPr lang="hu-HU" i="1" dirty="0"/>
            </a:br>
            <a:r>
              <a:rPr lang="hu-HU" i="1" dirty="0"/>
              <a:t>	</a:t>
            </a:r>
            <a:r>
              <a:rPr lang="hu-HU" dirty="0"/>
              <a:t>Csereklye Erzsébet (4 </a:t>
            </a:r>
            <a:r>
              <a:rPr lang="hu-HU" dirty="0" err="1"/>
              <a:t>credits</a:t>
            </a:r>
            <a:r>
              <a:rPr lang="hu-HU" dirty="0"/>
              <a:t>)</a:t>
            </a:r>
            <a:br>
              <a:rPr lang="hu-HU" dirty="0"/>
            </a:br>
            <a:r>
              <a:rPr lang="en-US" sz="1300" b="0" i="0" dirty="0">
                <a:effectLst/>
              </a:rPr>
              <a:t>The course invites you to get to know the Hungarian Culture and the country where you live. As part of your studies in this course you will be able to learn about Hungarian art, music, literature and films, guided by native professionals. It is an introductory course of the Hungarian Culture, from an intercultural perspective. Join the course if you recently arrived to Hungary and would like to get an insight to your host culture. The course will help you to build an international and intercultural social network and offers you an insider’s perspective.</a:t>
            </a:r>
            <a:endParaRPr lang="hu-HU" dirty="0"/>
          </a:p>
          <a:p>
            <a:pPr>
              <a:buFontTx/>
              <a:buChar char="-"/>
            </a:pPr>
            <a:r>
              <a:rPr lang="hu-HU" dirty="0"/>
              <a:t>PPK-IPPI:25 </a:t>
            </a:r>
            <a:r>
              <a:rPr lang="hu-HU" i="1" dirty="0"/>
              <a:t>Intercultural Project</a:t>
            </a:r>
            <a:br>
              <a:rPr lang="hu-HU" i="1" dirty="0"/>
            </a:br>
            <a:r>
              <a:rPr lang="hu-HU" i="1" dirty="0"/>
              <a:t>	</a:t>
            </a:r>
            <a:r>
              <a:rPr lang="hu-HU" dirty="0" err="1"/>
              <a:t>Endrődy</a:t>
            </a:r>
            <a:r>
              <a:rPr lang="hu-HU" dirty="0"/>
              <a:t> Orsolya (2 </a:t>
            </a:r>
            <a:r>
              <a:rPr lang="hu-HU" dirty="0" err="1"/>
              <a:t>credits</a:t>
            </a:r>
            <a:r>
              <a:rPr lang="hu-HU" dirty="0"/>
              <a:t>)</a:t>
            </a:r>
            <a:br>
              <a:rPr lang="hu-HU" dirty="0"/>
            </a:br>
            <a:r>
              <a:rPr lang="en-US" sz="1300" b="0" i="0" dirty="0">
                <a:effectLst/>
              </a:rPr>
              <a:t>The course aims to develop and deliver project plans about the intercultural field.</a:t>
            </a:r>
            <a:br>
              <a:rPr lang="en-US" sz="1300" dirty="0"/>
            </a:br>
            <a:r>
              <a:rPr lang="en-US" sz="1300" b="0" i="0" dirty="0">
                <a:effectLst/>
              </a:rPr>
              <a:t>It can be a virtual or actual project; students could plan an institution, find a possible NGO or anything relevant. The objectives are to help people understand intercultural and live in diverse environments and social groups.</a:t>
            </a:r>
            <a:br>
              <a:rPr lang="en-US" sz="1300" dirty="0"/>
            </a:br>
            <a:r>
              <a:rPr lang="en-US" sz="1300" b="0" i="0" dirty="0">
                <a:effectLst/>
              </a:rPr>
              <a:t>The course is self-paced, with a final presentation on the faculty’s jubilee anniversary</a:t>
            </a:r>
            <a:r>
              <a:rPr lang="hu-HU" sz="1300" b="0" i="0" dirty="0">
                <a:effectLst/>
              </a:rPr>
              <a:t> (PPK20)</a:t>
            </a:r>
            <a:r>
              <a:rPr lang="en-US" sz="1300" b="0" i="0" dirty="0">
                <a:effectLst/>
              </a:rPr>
              <a:t>.</a:t>
            </a:r>
            <a:endParaRPr lang="hu-HU" dirty="0"/>
          </a:p>
          <a:p>
            <a:pPr>
              <a:buFontTx/>
              <a:buChar char="-"/>
            </a:pPr>
            <a:r>
              <a:rPr lang="hu-HU" dirty="0"/>
              <a:t>PPK-IPPI:26 </a:t>
            </a:r>
            <a:r>
              <a:rPr lang="hu-HU" i="1" dirty="0"/>
              <a:t>Interkulturális projekt</a:t>
            </a:r>
            <a:br>
              <a:rPr lang="hu-HU" i="1" dirty="0"/>
            </a:br>
            <a:r>
              <a:rPr lang="hu-HU" dirty="0"/>
              <a:t>Csereklye Erzsébet (2 kredit)</a:t>
            </a:r>
            <a:br>
              <a:rPr lang="hu-HU" dirty="0"/>
            </a:br>
            <a:r>
              <a:rPr lang="hu-HU" sz="1300" b="0" i="0" dirty="0">
                <a:effectLst/>
              </a:rPr>
              <a:t>A kurzus célja, hogy a hallgatók projektterveket dolgozzanak ki és adjanak át az interkulturális területről.</a:t>
            </a:r>
            <a:br>
              <a:rPr lang="hu-HU" sz="1300" dirty="0"/>
            </a:br>
            <a:r>
              <a:rPr lang="hu-HU" sz="1300" b="0" i="0" dirty="0">
                <a:effectLst/>
              </a:rPr>
              <a:t>Ez lehet virtuális vagy tényleges projekt, a hallgatók tervezhetnek egy intézményt, alapíthatnak egy lehetséges civil szervezetet vagy bármi más </a:t>
            </a:r>
            <a:r>
              <a:rPr lang="hu-HU" sz="1300" b="0" i="0" dirty="0" err="1">
                <a:effectLst/>
              </a:rPr>
              <a:t>relevánsat</a:t>
            </a:r>
            <a:r>
              <a:rPr lang="hu-HU" sz="1300" b="0" i="0" dirty="0">
                <a:effectLst/>
              </a:rPr>
              <a:t>. A cél az, hogy segítsenek az embereknek a kultúrák közötti megértésben, a különböző környezetben és társadalmi csoportokban való kilépésben.</a:t>
            </a:r>
            <a:br>
              <a:rPr lang="hu-HU" sz="1300" dirty="0"/>
            </a:br>
            <a:r>
              <a:rPr lang="hu-HU" sz="1300" b="0" i="0" dirty="0">
                <a:effectLst/>
              </a:rPr>
              <a:t>A kurzus két konzultációra épül, egyébként önálló munka alapú, a záró prezentáció a kar PPK20 jubileumi évfordulóján lesz.</a:t>
            </a:r>
            <a:endParaRPr lang="hu-HU" sz="1300" dirty="0"/>
          </a:p>
          <a:p>
            <a:pPr marL="0" indent="0">
              <a:buNone/>
            </a:pPr>
            <a:endParaRPr lang="hu-HU" sz="1400" dirty="0"/>
          </a:p>
          <a:p>
            <a:pPr marL="0" indent="0">
              <a:buNone/>
            </a:pPr>
            <a:endParaRPr lang="hu-HU" sz="1400" dirty="0"/>
          </a:p>
          <a:p>
            <a:pPr marL="0" indent="0">
              <a:buNone/>
            </a:pPr>
            <a:endParaRPr lang="hu-HU" i="1" dirty="0"/>
          </a:p>
        </p:txBody>
      </p:sp>
      <p:sp>
        <p:nvSpPr>
          <p:cNvPr id="2" name="Dia számának helye 1">
            <a:extLst>
              <a:ext uri="{FF2B5EF4-FFF2-40B4-BE49-F238E27FC236}">
                <a16:creationId xmlns:a16="http://schemas.microsoft.com/office/drawing/2014/main" id="{C11E6EB9-D633-408A-9D58-46076676462D}"/>
              </a:ext>
            </a:extLst>
          </p:cNvPr>
          <p:cNvSpPr>
            <a:spLocks noGrp="1"/>
          </p:cNvSpPr>
          <p:nvPr>
            <p:ph type="sldNum" sz="quarter" idx="12"/>
          </p:nvPr>
        </p:nvSpPr>
        <p:spPr/>
        <p:txBody>
          <a:bodyPr/>
          <a:lstStyle/>
          <a:p>
            <a:fld id="{DEB0CAC0-FDEA-4714-8442-0A5CA24B4B86}" type="slidenum">
              <a:rPr lang="hu-HU" smtClean="0"/>
              <a:t>11</a:t>
            </a:fld>
            <a:endParaRPr lang="hu-HU"/>
          </a:p>
        </p:txBody>
      </p:sp>
    </p:spTree>
    <p:extLst>
      <p:ext uri="{BB962C8B-B14F-4D97-AF65-F5344CB8AC3E}">
        <p14:creationId xmlns:p14="http://schemas.microsoft.com/office/powerpoint/2010/main" val="2766263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38831" y="1579418"/>
            <a:ext cx="9005169" cy="4904509"/>
          </a:xfrm>
        </p:spPr>
        <p:txBody>
          <a:bodyPr>
            <a:normAutofit/>
          </a:bodyPr>
          <a:lstStyle/>
          <a:p>
            <a:pPr marL="0" indent="0">
              <a:buNone/>
            </a:pPr>
            <a:r>
              <a:rPr lang="hu-HU" b="1" dirty="0"/>
              <a:t>Demonstrátori pályázat:</a:t>
            </a:r>
          </a:p>
          <a:p>
            <a:pPr marL="0" indent="0">
              <a:buNone/>
            </a:pPr>
            <a:r>
              <a:rPr lang="hu-HU" dirty="0">
                <a:solidFill>
                  <a:srgbClr val="FF0000"/>
                </a:solidFill>
              </a:rPr>
              <a:t>2023. szeptember 22.</a:t>
            </a:r>
          </a:p>
          <a:p>
            <a:pPr marL="0" indent="0">
              <a:buNone/>
            </a:pPr>
            <a:r>
              <a:rPr lang="hu-HU" dirty="0"/>
              <a:t>ppk.elte.hu/demonstrátor</a:t>
            </a:r>
          </a:p>
          <a:p>
            <a:pPr marL="0" indent="0">
              <a:buNone/>
            </a:pPr>
            <a:r>
              <a:rPr lang="hu-HU" u="sng" dirty="0">
                <a:hlinkClick r:id="rId2"/>
              </a:rPr>
              <a:t>https://www.ppk.elte.hu/hallgatoi-palyazatok/demonstrator</a:t>
            </a:r>
            <a:endParaRPr lang="hu-HU" u="sng" dirty="0"/>
          </a:p>
          <a:p>
            <a:pPr marL="0" indent="0">
              <a:buNone/>
            </a:pPr>
            <a:endParaRPr lang="hu-HU" dirty="0"/>
          </a:p>
          <a:p>
            <a:pPr marL="0" indent="0">
              <a:buNone/>
            </a:pPr>
            <a:r>
              <a:rPr lang="hu-HU" b="1" dirty="0"/>
              <a:t>Demonstrator (teacher’s assistant) position:</a:t>
            </a:r>
          </a:p>
          <a:p>
            <a:pPr marL="0" indent="0">
              <a:buNone/>
            </a:pPr>
            <a:r>
              <a:rPr lang="hu-HU" dirty="0">
                <a:solidFill>
                  <a:srgbClr val="FF0000"/>
                </a:solidFill>
              </a:rPr>
              <a:t>22nd of </a:t>
            </a:r>
            <a:r>
              <a:rPr lang="hu-HU" dirty="0" err="1">
                <a:solidFill>
                  <a:srgbClr val="FF0000"/>
                </a:solidFill>
              </a:rPr>
              <a:t>September</a:t>
            </a:r>
            <a:r>
              <a:rPr lang="hu-HU" dirty="0">
                <a:solidFill>
                  <a:srgbClr val="FF0000"/>
                </a:solidFill>
              </a:rPr>
              <a:t> 2023</a:t>
            </a:r>
          </a:p>
          <a:p>
            <a:pPr marL="0" indent="0">
              <a:buNone/>
            </a:pPr>
            <a:r>
              <a:rPr lang="en-US" dirty="0"/>
              <a:t>to support the management and organizational work of </a:t>
            </a:r>
            <a:r>
              <a:rPr lang="hu-HU" dirty="0"/>
              <a:t>IIPE</a:t>
            </a:r>
          </a:p>
          <a:p>
            <a:pPr marL="0" indent="0">
              <a:buNone/>
            </a:pPr>
            <a:r>
              <a:rPr lang="hu-HU" dirty="0"/>
              <a:t>ppk.elte.hu/demonstrator_application</a:t>
            </a:r>
          </a:p>
          <a:p>
            <a:pPr marL="0" indent="0">
              <a:buNone/>
            </a:pPr>
            <a:r>
              <a:rPr lang="hu-HU" u="sng" dirty="0">
                <a:hlinkClick r:id="rId3"/>
              </a:rPr>
              <a:t>https://www.ppk.elte.hu/demonstrator_application</a:t>
            </a:r>
            <a:endParaRPr lang="hu-HU" u="sng" dirty="0"/>
          </a:p>
          <a:p>
            <a:pPr marL="0" indent="0">
              <a:buNone/>
            </a:pPr>
            <a:endParaRPr lang="hu-HU" dirty="0"/>
          </a:p>
        </p:txBody>
      </p:sp>
      <p:sp>
        <p:nvSpPr>
          <p:cNvPr id="2" name="Dia számának helye 1">
            <a:extLst>
              <a:ext uri="{FF2B5EF4-FFF2-40B4-BE49-F238E27FC236}">
                <a16:creationId xmlns:a16="http://schemas.microsoft.com/office/drawing/2014/main" id="{DC766C5E-DDAF-432A-9A56-CB4C6C661B3D}"/>
              </a:ext>
            </a:extLst>
          </p:cNvPr>
          <p:cNvSpPr>
            <a:spLocks noGrp="1"/>
          </p:cNvSpPr>
          <p:nvPr>
            <p:ph type="sldNum" sz="quarter" idx="12"/>
          </p:nvPr>
        </p:nvSpPr>
        <p:spPr/>
        <p:txBody>
          <a:bodyPr/>
          <a:lstStyle/>
          <a:p>
            <a:fld id="{DEB0CAC0-FDEA-4714-8442-0A5CA24B4B86}" type="slidenum">
              <a:rPr lang="hu-HU" smtClean="0"/>
              <a:t>12</a:t>
            </a:fld>
            <a:endParaRPr lang="hu-HU"/>
          </a:p>
        </p:txBody>
      </p:sp>
    </p:spTree>
    <p:extLst>
      <p:ext uri="{BB962C8B-B14F-4D97-AF65-F5344CB8AC3E}">
        <p14:creationId xmlns:p14="http://schemas.microsoft.com/office/powerpoint/2010/main" val="3602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89812" y="1283856"/>
            <a:ext cx="7582770" cy="4918858"/>
          </a:xfrm>
        </p:spPr>
        <p:txBody>
          <a:bodyPr>
            <a:normAutofit fontScale="62500" lnSpcReduction="20000"/>
          </a:bodyPr>
          <a:lstStyle/>
          <a:p>
            <a:pPr marL="0" indent="0">
              <a:buNone/>
            </a:pPr>
            <a:r>
              <a:rPr lang="hu-HU" sz="4700" b="1" dirty="0"/>
              <a:t>A tanév rendje / </a:t>
            </a:r>
            <a:r>
              <a:rPr lang="hu-HU" sz="4700" b="1" dirty="0" err="1"/>
              <a:t>Academic</a:t>
            </a:r>
            <a:r>
              <a:rPr lang="hu-HU" sz="4700" b="1" dirty="0"/>
              <a:t> </a:t>
            </a:r>
            <a:r>
              <a:rPr lang="hu-HU" sz="4700" b="1" dirty="0" err="1"/>
              <a:t>calendar</a:t>
            </a:r>
            <a:endParaRPr lang="hu-HU" sz="4700" b="1" dirty="0"/>
          </a:p>
          <a:p>
            <a:pPr marL="0" indent="0">
              <a:buNone/>
            </a:pPr>
            <a:endParaRPr lang="hu-HU" sz="3200" dirty="0">
              <a:solidFill>
                <a:srgbClr val="FF0000"/>
              </a:solidFill>
            </a:endParaRPr>
          </a:p>
          <a:p>
            <a:pPr marL="0" indent="0">
              <a:lnSpc>
                <a:spcPct val="120000"/>
              </a:lnSpc>
              <a:spcBef>
                <a:spcPts val="0"/>
              </a:spcBef>
              <a:buNone/>
            </a:pPr>
            <a:r>
              <a:rPr lang="hu-HU" sz="3000" dirty="0"/>
              <a:t>PPK20 Ünnepség: október 19. (csütörtök 12 órától)</a:t>
            </a:r>
          </a:p>
          <a:p>
            <a:pPr marL="0" indent="0">
              <a:lnSpc>
                <a:spcPct val="120000"/>
              </a:lnSpc>
              <a:spcBef>
                <a:spcPts val="0"/>
              </a:spcBef>
              <a:buNone/>
            </a:pPr>
            <a:r>
              <a:rPr lang="hu-HU" sz="3000" dirty="0"/>
              <a:t>Országos </a:t>
            </a:r>
            <a:r>
              <a:rPr lang="hu-HU" sz="3000" dirty="0" err="1"/>
              <a:t>Nev.tud</a:t>
            </a:r>
            <a:r>
              <a:rPr lang="hu-HU" sz="3000" dirty="0"/>
              <a:t>. Konferencia: október 26-28. (péntek-szombat)</a:t>
            </a:r>
          </a:p>
          <a:p>
            <a:pPr marL="0" indent="0">
              <a:lnSpc>
                <a:spcPct val="120000"/>
              </a:lnSpc>
              <a:spcBef>
                <a:spcPts val="0"/>
              </a:spcBef>
              <a:buNone/>
            </a:pPr>
            <a:r>
              <a:rPr lang="hu-HU" sz="3000" dirty="0"/>
              <a:t>Őszi szünet: október 30. – november 3. (hétfő-szombat)</a:t>
            </a:r>
          </a:p>
          <a:p>
            <a:pPr marL="0" indent="0">
              <a:lnSpc>
                <a:spcPct val="120000"/>
              </a:lnSpc>
              <a:spcBef>
                <a:spcPts val="0"/>
              </a:spcBef>
              <a:buNone/>
            </a:pPr>
            <a:r>
              <a:rPr lang="hu-HU" sz="3000" dirty="0"/>
              <a:t>A szemeszter utolsó napja: december 16. (szombat)</a:t>
            </a:r>
          </a:p>
          <a:p>
            <a:pPr marL="0" indent="0">
              <a:lnSpc>
                <a:spcPct val="120000"/>
              </a:lnSpc>
              <a:spcBef>
                <a:spcPts val="0"/>
              </a:spcBef>
              <a:buNone/>
            </a:pPr>
            <a:r>
              <a:rPr lang="hu-HU" sz="3000" dirty="0"/>
              <a:t>Vizsgaidőszak: december 18. – február 3.</a:t>
            </a:r>
            <a:br>
              <a:rPr lang="hu-HU" sz="3000" dirty="0"/>
            </a:br>
            <a:br>
              <a:rPr lang="hu-HU" sz="3000" dirty="0"/>
            </a:br>
            <a:r>
              <a:rPr lang="hu-HU" sz="3000" dirty="0"/>
              <a:t>PPK20 </a:t>
            </a:r>
            <a:r>
              <a:rPr lang="hu-HU" sz="3000" dirty="0" err="1"/>
              <a:t>Ceremony</a:t>
            </a:r>
            <a:r>
              <a:rPr lang="hu-HU" sz="3000" dirty="0"/>
              <a:t>: 19 </a:t>
            </a:r>
            <a:r>
              <a:rPr lang="hu-HU" sz="3000" dirty="0" err="1"/>
              <a:t>October</a:t>
            </a:r>
            <a:r>
              <a:rPr lang="hu-HU" sz="3000" dirty="0"/>
              <a:t> (</a:t>
            </a:r>
            <a:r>
              <a:rPr lang="hu-HU" sz="3000" dirty="0" err="1"/>
              <a:t>Thursday</a:t>
            </a:r>
            <a:r>
              <a:rPr lang="hu-HU" sz="3000" dirty="0"/>
              <a:t>, </a:t>
            </a:r>
            <a:r>
              <a:rPr lang="hu-HU" sz="3000" dirty="0" err="1"/>
              <a:t>from</a:t>
            </a:r>
            <a:r>
              <a:rPr lang="hu-HU" sz="3000" dirty="0"/>
              <a:t> 12:00H)</a:t>
            </a:r>
            <a:br>
              <a:rPr lang="hu-HU" sz="3000" dirty="0"/>
            </a:br>
            <a:r>
              <a:rPr lang="hu-HU" sz="3000" dirty="0"/>
              <a:t>National </a:t>
            </a:r>
            <a:r>
              <a:rPr lang="hu-HU" sz="3000" dirty="0" err="1"/>
              <a:t>Conf</a:t>
            </a:r>
            <a:r>
              <a:rPr lang="hu-HU" sz="3000" dirty="0"/>
              <a:t>. </a:t>
            </a:r>
            <a:r>
              <a:rPr lang="hu-HU" sz="3000" dirty="0" err="1"/>
              <a:t>on</a:t>
            </a:r>
            <a:r>
              <a:rPr lang="hu-HU" sz="3000" dirty="0"/>
              <a:t> </a:t>
            </a:r>
            <a:r>
              <a:rPr lang="hu-HU" sz="3000" dirty="0" err="1"/>
              <a:t>Edu</a:t>
            </a:r>
            <a:r>
              <a:rPr lang="hu-HU" sz="3000" dirty="0"/>
              <a:t>. Science.: 26-28 </a:t>
            </a:r>
            <a:r>
              <a:rPr lang="hu-HU" sz="3000" dirty="0" err="1"/>
              <a:t>October</a:t>
            </a:r>
            <a:r>
              <a:rPr lang="hu-HU" sz="3000" dirty="0"/>
              <a:t> (</a:t>
            </a:r>
            <a:r>
              <a:rPr lang="hu-HU" sz="3000" dirty="0" err="1"/>
              <a:t>Friday-Saturday</a:t>
            </a:r>
            <a:r>
              <a:rPr lang="hu-HU" sz="3000" dirty="0"/>
              <a:t>)</a:t>
            </a:r>
            <a:br>
              <a:rPr lang="hu-HU" sz="3100" dirty="0"/>
            </a:br>
            <a:r>
              <a:rPr lang="hu-HU" sz="3000" dirty="0"/>
              <a:t>Autumn Holiday: 30 </a:t>
            </a:r>
            <a:r>
              <a:rPr lang="hu-HU" sz="3000" dirty="0" err="1"/>
              <a:t>October</a:t>
            </a:r>
            <a:r>
              <a:rPr lang="hu-HU" sz="3000" dirty="0"/>
              <a:t> – 3 November (Monday-Saturday)</a:t>
            </a:r>
          </a:p>
          <a:p>
            <a:pPr marL="0" indent="0">
              <a:lnSpc>
                <a:spcPct val="120000"/>
              </a:lnSpc>
              <a:spcBef>
                <a:spcPts val="0"/>
              </a:spcBef>
              <a:buNone/>
            </a:pPr>
            <a:r>
              <a:rPr lang="hu-HU" sz="3000" dirty="0"/>
              <a:t>Last day of the autumn semester: 16 December (</a:t>
            </a:r>
            <a:r>
              <a:rPr lang="hu-HU" sz="3000" dirty="0" err="1"/>
              <a:t>Saturday</a:t>
            </a:r>
            <a:r>
              <a:rPr lang="hu-HU" sz="3000" dirty="0"/>
              <a:t>)</a:t>
            </a:r>
            <a:br>
              <a:rPr lang="hu-HU" sz="3000" dirty="0"/>
            </a:br>
            <a:r>
              <a:rPr lang="hu-HU" sz="3000" dirty="0"/>
              <a:t>Exam period: 18 December – 3 February</a:t>
            </a:r>
          </a:p>
          <a:p>
            <a:pPr marL="0" indent="0" algn="just">
              <a:buNone/>
            </a:pPr>
            <a:endParaRPr lang="hu-HU" sz="3200" dirty="0">
              <a:solidFill>
                <a:srgbClr val="FF0000"/>
              </a:solidFill>
            </a:endParaRPr>
          </a:p>
          <a:p>
            <a:pPr marL="0" indent="0" algn="just">
              <a:buNone/>
            </a:pPr>
            <a:r>
              <a:rPr lang="hu-HU" sz="2000" dirty="0">
                <a:solidFill>
                  <a:schemeClr val="accent1">
                    <a:lumMod val="75000"/>
                  </a:schemeClr>
                </a:solidFill>
                <a:hlinkClick r:id="rId2"/>
              </a:rPr>
              <a:t>https://www.elte.hu/elsolepesek/tanevrendje</a:t>
            </a:r>
            <a:endParaRPr lang="hu-HU" sz="2000" dirty="0">
              <a:solidFill>
                <a:schemeClr val="accent1">
                  <a:lumMod val="75000"/>
                </a:schemeClr>
              </a:solidFill>
            </a:endParaRPr>
          </a:p>
          <a:p>
            <a:pPr marL="0" indent="0" algn="just">
              <a:buNone/>
            </a:pPr>
            <a:r>
              <a:rPr lang="hu-HU" sz="2000" dirty="0">
                <a:hlinkClick r:id="rId3"/>
              </a:rPr>
              <a:t>https://www.elte.hu/en/academic-calendar</a:t>
            </a:r>
            <a:endParaRPr lang="hu-HU" sz="2000" dirty="0"/>
          </a:p>
          <a:p>
            <a:pPr marL="0" indent="0" algn="just">
              <a:buNone/>
            </a:pPr>
            <a:endParaRPr lang="hu-HU" sz="2000" dirty="0"/>
          </a:p>
        </p:txBody>
      </p:sp>
      <p:sp>
        <p:nvSpPr>
          <p:cNvPr id="2" name="Dia számának helye 1">
            <a:extLst>
              <a:ext uri="{FF2B5EF4-FFF2-40B4-BE49-F238E27FC236}">
                <a16:creationId xmlns:a16="http://schemas.microsoft.com/office/drawing/2014/main" id="{2E35A8D9-38BE-4776-AF6F-846053979CAF}"/>
              </a:ext>
            </a:extLst>
          </p:cNvPr>
          <p:cNvSpPr>
            <a:spLocks noGrp="1"/>
          </p:cNvSpPr>
          <p:nvPr>
            <p:ph type="sldNum" sz="quarter" idx="12"/>
          </p:nvPr>
        </p:nvSpPr>
        <p:spPr/>
        <p:txBody>
          <a:bodyPr/>
          <a:lstStyle/>
          <a:p>
            <a:fld id="{DEB0CAC0-FDEA-4714-8442-0A5CA24B4B86}" type="slidenum">
              <a:rPr lang="hu-HU" smtClean="0"/>
              <a:t>13</a:t>
            </a:fld>
            <a:endParaRPr lang="hu-HU"/>
          </a:p>
        </p:txBody>
      </p:sp>
    </p:spTree>
    <p:extLst>
      <p:ext uri="{BB962C8B-B14F-4D97-AF65-F5344CB8AC3E}">
        <p14:creationId xmlns:p14="http://schemas.microsoft.com/office/powerpoint/2010/main" val="2509844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355877" y="983425"/>
            <a:ext cx="8432246" cy="4891149"/>
          </a:xfrm>
        </p:spPr>
        <p:txBody>
          <a:bodyPr>
            <a:noAutofit/>
          </a:bodyPr>
          <a:lstStyle/>
          <a:p>
            <a:pPr marL="0" indent="0" algn="just">
              <a:buNone/>
            </a:pPr>
            <a:endParaRPr lang="hu-HU" sz="900" dirty="0">
              <a:solidFill>
                <a:srgbClr val="FF0000"/>
              </a:solidFill>
            </a:endParaRPr>
          </a:p>
          <a:p>
            <a:pPr marL="0" indent="0">
              <a:buNone/>
            </a:pPr>
            <a:r>
              <a:rPr lang="hu-HU" sz="1200" dirty="0">
                <a:solidFill>
                  <a:srgbClr val="FF0000"/>
                </a:solidFill>
              </a:rPr>
              <a:t>Az órák helyszínei változhatnak (online/offline). Kérem, kövessék a változásokat a Neptunban, a kurzusok „megjegyzés” rovatában!</a:t>
            </a:r>
          </a:p>
          <a:p>
            <a:pPr marL="0" indent="0">
              <a:buNone/>
            </a:pPr>
            <a:r>
              <a:rPr lang="hu-HU" sz="1200" dirty="0">
                <a:solidFill>
                  <a:srgbClr val="FF0000"/>
                </a:solidFill>
              </a:rPr>
              <a:t>Fontos információk a Neptun-rendszerről:</a:t>
            </a:r>
          </a:p>
          <a:p>
            <a:pPr marL="0" indent="0">
              <a:buNone/>
            </a:pPr>
            <a:r>
              <a:rPr lang="hu-HU" sz="1200" dirty="0">
                <a:solidFill>
                  <a:srgbClr val="FF0000"/>
                </a:solidFill>
                <a:hlinkClick r:id="rId2"/>
              </a:rPr>
              <a:t>https://www.elte.hu/content/neptun-elektronikus-tanulmanyi-rendszer.t.509</a:t>
            </a:r>
            <a:endParaRPr lang="hu-HU" sz="1200" dirty="0">
              <a:solidFill>
                <a:srgbClr val="FF0000"/>
              </a:solidFill>
            </a:endParaRPr>
          </a:p>
          <a:p>
            <a:pPr marL="0" indent="0">
              <a:buNone/>
            </a:pPr>
            <a:endParaRPr lang="hu-HU" sz="1200" dirty="0">
              <a:solidFill>
                <a:srgbClr val="FF0000"/>
              </a:solidFill>
            </a:endParaRPr>
          </a:p>
          <a:p>
            <a:pPr marL="0" indent="0">
              <a:buNone/>
            </a:pPr>
            <a:r>
              <a:rPr lang="hu-HU" sz="1200" dirty="0"/>
              <a:t>Videó a Neptun használatáról:</a:t>
            </a:r>
          </a:p>
          <a:p>
            <a:pPr marL="0" indent="0">
              <a:buNone/>
            </a:pPr>
            <a:r>
              <a:rPr lang="hu-HU" sz="1200" dirty="0">
                <a:solidFill>
                  <a:srgbClr val="FF0000"/>
                </a:solidFill>
                <a:hlinkClick r:id="rId3"/>
              </a:rPr>
              <a:t>https://www.youtube.com/watch?v=NTRjmEcsISE</a:t>
            </a:r>
            <a:r>
              <a:rPr lang="hu-HU" sz="1200" dirty="0">
                <a:solidFill>
                  <a:srgbClr val="FF0000"/>
                </a:solidFill>
              </a:rPr>
              <a:t> </a:t>
            </a:r>
            <a:r>
              <a:rPr lang="hu-HU" sz="1200" dirty="0"/>
              <a:t>(rövid verzió)</a:t>
            </a:r>
          </a:p>
          <a:p>
            <a:pPr marL="0" indent="0">
              <a:buNone/>
            </a:pPr>
            <a:endParaRPr lang="hu-HU" sz="1200" dirty="0">
              <a:solidFill>
                <a:srgbClr val="FF0000"/>
              </a:solidFill>
            </a:endParaRPr>
          </a:p>
          <a:p>
            <a:pPr marL="0" indent="0">
              <a:buNone/>
            </a:pPr>
            <a:r>
              <a:rPr lang="hu-HU" sz="1200" b="1" dirty="0"/>
              <a:t>Letölthető Neptun felhasználói kézikönyv:</a:t>
            </a:r>
          </a:p>
          <a:p>
            <a:pPr marL="0" indent="0">
              <a:buNone/>
            </a:pPr>
            <a:r>
              <a:rPr lang="hu-HU" sz="1200" dirty="0">
                <a:hlinkClick r:id="rId4"/>
              </a:rPr>
              <a:t>https://neptun.elte.hu/</a:t>
            </a:r>
            <a:endParaRPr lang="hu-HU" sz="1200" dirty="0"/>
          </a:p>
          <a:p>
            <a:pPr marL="0" indent="0">
              <a:buNone/>
            </a:pPr>
            <a:br>
              <a:rPr lang="hu-HU" sz="1200" dirty="0">
                <a:solidFill>
                  <a:srgbClr val="FF0000"/>
                </a:solidFill>
              </a:rPr>
            </a:br>
            <a:r>
              <a:rPr lang="hu-HU" sz="1200" dirty="0">
                <a:solidFill>
                  <a:srgbClr val="FF0000"/>
                </a:solidFill>
              </a:rPr>
              <a:t>Some classes can be held in different classrooms (or online/offline) than it is stated in the Neptun system. </a:t>
            </a:r>
            <a:br>
              <a:rPr lang="hu-HU" sz="1200" dirty="0">
                <a:solidFill>
                  <a:srgbClr val="FF0000"/>
                </a:solidFill>
              </a:rPr>
            </a:br>
            <a:r>
              <a:rPr lang="hu-HU" sz="1200" dirty="0">
                <a:solidFill>
                  <a:srgbClr val="FF0000"/>
                </a:solidFill>
              </a:rPr>
              <a:t>Please check the „note” textbox in the Neptun system </a:t>
            </a:r>
            <a:r>
              <a:rPr lang="hu-HU" sz="1200" dirty="0" err="1">
                <a:solidFill>
                  <a:srgbClr val="FF0000"/>
                </a:solidFill>
              </a:rPr>
              <a:t>regularly</a:t>
            </a:r>
            <a:r>
              <a:rPr lang="hu-HU" sz="1200" dirty="0">
                <a:solidFill>
                  <a:srgbClr val="FF0000"/>
                </a:solidFill>
              </a:rPr>
              <a:t>!</a:t>
            </a:r>
          </a:p>
          <a:p>
            <a:pPr marL="0" indent="0">
              <a:buNone/>
            </a:pPr>
            <a:r>
              <a:rPr lang="hu-HU" sz="1200" b="1" dirty="0" err="1"/>
              <a:t>Important</a:t>
            </a:r>
            <a:r>
              <a:rPr lang="hu-HU" sz="1200" b="1" dirty="0"/>
              <a:t> </a:t>
            </a:r>
            <a:r>
              <a:rPr lang="hu-HU" sz="1200" b="1" dirty="0" err="1"/>
              <a:t>informations</a:t>
            </a:r>
            <a:r>
              <a:rPr lang="hu-HU" sz="1200" b="1" dirty="0"/>
              <a:t> </a:t>
            </a:r>
            <a:r>
              <a:rPr lang="hu-HU" sz="1200" b="1" dirty="0" err="1"/>
              <a:t>about</a:t>
            </a:r>
            <a:r>
              <a:rPr lang="hu-HU" sz="1200" b="1" dirty="0"/>
              <a:t> Neptun </a:t>
            </a:r>
            <a:r>
              <a:rPr lang="hu-HU" sz="1200" b="1" dirty="0" err="1"/>
              <a:t>system</a:t>
            </a:r>
            <a:r>
              <a:rPr lang="hu-HU" sz="1200" b="1" dirty="0"/>
              <a:t>:</a:t>
            </a:r>
          </a:p>
          <a:p>
            <a:pPr marL="0" indent="0">
              <a:buNone/>
            </a:pPr>
            <a:r>
              <a:rPr lang="hu-HU" sz="1200" dirty="0">
                <a:solidFill>
                  <a:srgbClr val="FF0000"/>
                </a:solidFill>
                <a:hlinkClick r:id="rId5"/>
              </a:rPr>
              <a:t>https://www.elte.hu/en/neptun-administration-of-progress</a:t>
            </a:r>
            <a:endParaRPr lang="hu-HU" sz="1200" dirty="0">
              <a:solidFill>
                <a:srgbClr val="FF0000"/>
              </a:solidFill>
            </a:endParaRPr>
          </a:p>
          <a:p>
            <a:pPr marL="0" indent="0">
              <a:buNone/>
            </a:pPr>
            <a:endParaRPr lang="hu-HU" sz="1200" dirty="0">
              <a:solidFill>
                <a:srgbClr val="FF0000"/>
              </a:solidFill>
            </a:endParaRPr>
          </a:p>
          <a:p>
            <a:pPr marL="0" indent="0">
              <a:buNone/>
            </a:pPr>
            <a:r>
              <a:rPr lang="hu-HU" sz="1200" dirty="0" err="1"/>
              <a:t>Videos</a:t>
            </a:r>
            <a:r>
              <a:rPr lang="hu-HU" sz="1200" dirty="0"/>
              <a:t> of </a:t>
            </a:r>
            <a:r>
              <a:rPr lang="hu-HU" sz="1200" dirty="0" err="1"/>
              <a:t>using</a:t>
            </a:r>
            <a:r>
              <a:rPr lang="hu-HU" sz="1200" dirty="0"/>
              <a:t> of Neptun </a:t>
            </a:r>
            <a:r>
              <a:rPr lang="hu-HU" sz="1200" dirty="0" err="1"/>
              <a:t>system</a:t>
            </a:r>
            <a:r>
              <a:rPr lang="hu-HU" sz="1200" dirty="0"/>
              <a:t>:</a:t>
            </a:r>
          </a:p>
          <a:p>
            <a:pPr marL="0" indent="0">
              <a:buNone/>
            </a:pPr>
            <a:r>
              <a:rPr lang="hu-HU" sz="1200" dirty="0">
                <a:hlinkClick r:id="rId6"/>
              </a:rPr>
              <a:t>https://www.youtube.com/watch?v=s41Q5mksLpY</a:t>
            </a:r>
            <a:r>
              <a:rPr lang="hu-HU" sz="1200" dirty="0"/>
              <a:t> (</a:t>
            </a:r>
            <a:r>
              <a:rPr lang="hu-HU" sz="1200" dirty="0" err="1"/>
              <a:t>long</a:t>
            </a:r>
            <a:r>
              <a:rPr lang="hu-HU" sz="1200" dirty="0"/>
              <a:t> </a:t>
            </a:r>
            <a:r>
              <a:rPr lang="hu-HU" sz="1200" dirty="0" err="1"/>
              <a:t>edition</a:t>
            </a:r>
            <a:r>
              <a:rPr lang="hu-HU" sz="1200" dirty="0"/>
              <a:t>)</a:t>
            </a:r>
          </a:p>
          <a:p>
            <a:pPr marL="0" indent="0">
              <a:buNone/>
            </a:pPr>
            <a:r>
              <a:rPr lang="hu-HU" sz="1200" dirty="0">
                <a:solidFill>
                  <a:srgbClr val="FF0000"/>
                </a:solidFill>
                <a:hlinkClick r:id="rId7"/>
              </a:rPr>
              <a:t>https://www.youtube.com/watch?v=4wZ5XcMmOs8</a:t>
            </a:r>
            <a:r>
              <a:rPr lang="hu-HU" sz="1200" dirty="0">
                <a:solidFill>
                  <a:srgbClr val="FF0000"/>
                </a:solidFill>
              </a:rPr>
              <a:t> </a:t>
            </a:r>
            <a:r>
              <a:rPr lang="hu-HU" sz="1200" dirty="0"/>
              <a:t>(</a:t>
            </a:r>
            <a:r>
              <a:rPr lang="hu-HU" sz="1200" dirty="0" err="1"/>
              <a:t>short</a:t>
            </a:r>
            <a:r>
              <a:rPr lang="hu-HU" sz="1200" dirty="0"/>
              <a:t> </a:t>
            </a:r>
            <a:r>
              <a:rPr lang="hu-HU" sz="1200" dirty="0" err="1"/>
              <a:t>edition</a:t>
            </a:r>
            <a:r>
              <a:rPr lang="hu-HU" sz="1200" dirty="0"/>
              <a:t>)</a:t>
            </a:r>
          </a:p>
          <a:p>
            <a:pPr marL="0" indent="0">
              <a:buNone/>
            </a:pPr>
            <a:endParaRPr lang="hu-HU" sz="1200" dirty="0">
              <a:solidFill>
                <a:srgbClr val="FF0000"/>
              </a:solidFill>
            </a:endParaRPr>
          </a:p>
          <a:p>
            <a:pPr marL="0" indent="0">
              <a:buNone/>
            </a:pPr>
            <a:r>
              <a:rPr lang="hu-HU" sz="1200" dirty="0" err="1"/>
              <a:t>Downloadable</a:t>
            </a:r>
            <a:r>
              <a:rPr lang="hu-HU" sz="1200" dirty="0"/>
              <a:t> Neptun </a:t>
            </a:r>
            <a:r>
              <a:rPr lang="hu-HU" sz="1200" dirty="0" err="1"/>
              <a:t>user</a:t>
            </a:r>
            <a:r>
              <a:rPr lang="hu-HU" sz="1200" dirty="0"/>
              <a:t> </a:t>
            </a:r>
            <a:r>
              <a:rPr lang="hu-HU" sz="1200" dirty="0" err="1"/>
              <a:t>guide</a:t>
            </a:r>
            <a:r>
              <a:rPr lang="hu-HU" sz="1200" dirty="0"/>
              <a:t>: </a:t>
            </a:r>
            <a:r>
              <a:rPr lang="hu-HU" sz="1200" dirty="0">
                <a:solidFill>
                  <a:srgbClr val="FF0000"/>
                </a:solidFill>
                <a:hlinkClick r:id="rId8"/>
              </a:rPr>
              <a:t>https://www.elte.hu/file/HWEB_EN_Neptun_user_guide_for_students.pdf</a:t>
            </a:r>
            <a:endParaRPr lang="hu-HU" sz="1200" dirty="0">
              <a:solidFill>
                <a:srgbClr val="FF0000"/>
              </a:solidFill>
            </a:endParaRPr>
          </a:p>
          <a:p>
            <a:pPr marL="0" indent="0">
              <a:buNone/>
            </a:pPr>
            <a:endParaRPr lang="hu-HU" sz="1200" dirty="0">
              <a:solidFill>
                <a:srgbClr val="FF0000"/>
              </a:solidFill>
            </a:endParaRPr>
          </a:p>
          <a:p>
            <a:pPr marL="0" indent="0">
              <a:buNone/>
            </a:pPr>
            <a:endParaRPr lang="hu-HU" sz="2500" dirty="0"/>
          </a:p>
        </p:txBody>
      </p:sp>
      <p:sp>
        <p:nvSpPr>
          <p:cNvPr id="2" name="Dia számának helye 1">
            <a:extLst>
              <a:ext uri="{FF2B5EF4-FFF2-40B4-BE49-F238E27FC236}">
                <a16:creationId xmlns:a16="http://schemas.microsoft.com/office/drawing/2014/main" id="{90501EA1-2A14-4DA7-9465-9EF2719CFC0D}"/>
              </a:ext>
            </a:extLst>
          </p:cNvPr>
          <p:cNvSpPr>
            <a:spLocks noGrp="1"/>
          </p:cNvSpPr>
          <p:nvPr>
            <p:ph type="sldNum" sz="quarter" idx="12"/>
          </p:nvPr>
        </p:nvSpPr>
        <p:spPr/>
        <p:txBody>
          <a:bodyPr/>
          <a:lstStyle/>
          <a:p>
            <a:fld id="{DEB0CAC0-FDEA-4714-8442-0A5CA24B4B86}" type="slidenum">
              <a:rPr lang="hu-HU" smtClean="0"/>
              <a:t>14</a:t>
            </a:fld>
            <a:endParaRPr lang="hu-HU"/>
          </a:p>
        </p:txBody>
      </p:sp>
    </p:spTree>
    <p:extLst>
      <p:ext uri="{BB962C8B-B14F-4D97-AF65-F5344CB8AC3E}">
        <p14:creationId xmlns:p14="http://schemas.microsoft.com/office/powerpoint/2010/main" val="3637664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2720762-CB84-447D-8B5E-F8B757D7EAE2}"/>
              </a:ext>
            </a:extLst>
          </p:cNvPr>
          <p:cNvSpPr>
            <a:spLocks noGrp="1"/>
          </p:cNvSpPr>
          <p:nvPr>
            <p:ph type="title"/>
          </p:nvPr>
        </p:nvSpPr>
        <p:spPr>
          <a:xfrm>
            <a:off x="628650" y="1027928"/>
            <a:ext cx="7533269" cy="1325563"/>
          </a:xfrm>
        </p:spPr>
        <p:txBody>
          <a:bodyPr>
            <a:normAutofit/>
          </a:bodyPr>
          <a:lstStyle/>
          <a:p>
            <a:r>
              <a:rPr lang="hu-HU" dirty="0">
                <a:latin typeface="+mn-lt"/>
              </a:rPr>
              <a:t>TDK tudományos diákköri tevékenységek /</a:t>
            </a:r>
            <a:br>
              <a:rPr lang="hu-HU" dirty="0">
                <a:latin typeface="+mn-lt"/>
              </a:rPr>
            </a:br>
            <a:r>
              <a:rPr lang="hu-HU" dirty="0">
                <a:latin typeface="+mn-lt"/>
              </a:rPr>
              <a:t>Győri János</a:t>
            </a:r>
          </a:p>
        </p:txBody>
      </p:sp>
      <p:sp>
        <p:nvSpPr>
          <p:cNvPr id="3" name="Dia számának helye 2">
            <a:extLst>
              <a:ext uri="{FF2B5EF4-FFF2-40B4-BE49-F238E27FC236}">
                <a16:creationId xmlns:a16="http://schemas.microsoft.com/office/drawing/2014/main" id="{F19AA96F-1DE1-4CCE-ACF6-53327E94F2BF}"/>
              </a:ext>
            </a:extLst>
          </p:cNvPr>
          <p:cNvSpPr>
            <a:spLocks noGrp="1"/>
          </p:cNvSpPr>
          <p:nvPr>
            <p:ph type="sldNum" sz="quarter" idx="12"/>
          </p:nvPr>
        </p:nvSpPr>
        <p:spPr/>
        <p:txBody>
          <a:bodyPr/>
          <a:lstStyle/>
          <a:p>
            <a:fld id="{DEB0CAC0-FDEA-4714-8442-0A5CA24B4B86}" type="slidenum">
              <a:rPr lang="hu-HU" smtClean="0"/>
              <a:t>15</a:t>
            </a:fld>
            <a:endParaRPr lang="hu-HU"/>
          </a:p>
        </p:txBody>
      </p:sp>
      <p:sp>
        <p:nvSpPr>
          <p:cNvPr id="4" name="Szövegdoboz 3">
            <a:extLst>
              <a:ext uri="{FF2B5EF4-FFF2-40B4-BE49-F238E27FC236}">
                <a16:creationId xmlns:a16="http://schemas.microsoft.com/office/drawing/2014/main" id="{1902D0B7-5A21-7ECC-1BE0-C7EDD2D2DA69}"/>
              </a:ext>
            </a:extLst>
          </p:cNvPr>
          <p:cNvSpPr txBox="1"/>
          <p:nvPr/>
        </p:nvSpPr>
        <p:spPr>
          <a:xfrm>
            <a:off x="628650" y="2442267"/>
            <a:ext cx="7970066" cy="2800767"/>
          </a:xfrm>
          <a:prstGeom prst="rect">
            <a:avLst/>
          </a:prstGeom>
          <a:noFill/>
        </p:spPr>
        <p:txBody>
          <a:bodyPr wrap="square" rtlCol="0">
            <a:spAutoFit/>
          </a:bodyPr>
          <a:lstStyle/>
          <a:p>
            <a:r>
              <a:rPr lang="hu-HU" sz="1400" b="0" i="0" dirty="0">
                <a:solidFill>
                  <a:srgbClr val="000000"/>
                </a:solidFill>
                <a:effectLst/>
              </a:rPr>
              <a:t>A TDK lényege, hogy a hallgató olyan tudományos igényességű kutatómunkában vegyen részt, amely túlmutat a graduális képzésben oktatott tananyagon. A kutatómunkát rendszerint egy témavezető irányítja. A TDK munka eredményeit pályamunkák formájában mutatják be a hallgatók, </a:t>
            </a:r>
            <a:r>
              <a:rPr lang="hu-HU" sz="1400" b="1" i="0" u="none" strike="noStrike" dirty="0">
                <a:solidFill>
                  <a:srgbClr val="000000"/>
                </a:solidFill>
                <a:effectLst/>
              </a:rPr>
              <a:t>elsőként a rendszerint őszi félévekben megrendezett háziversenyek</a:t>
            </a:r>
            <a:r>
              <a:rPr lang="hu-HU" sz="1400" b="0" i="0" dirty="0">
                <a:solidFill>
                  <a:srgbClr val="000000"/>
                </a:solidFill>
                <a:effectLst/>
              </a:rPr>
              <a:t>en. </a:t>
            </a:r>
          </a:p>
          <a:p>
            <a:endParaRPr lang="hu-HU" sz="1400" dirty="0">
              <a:solidFill>
                <a:srgbClr val="000000"/>
              </a:solidFill>
            </a:endParaRPr>
          </a:p>
          <a:p>
            <a:r>
              <a:rPr lang="hu-HU" sz="1400" b="0" i="0" dirty="0">
                <a:solidFill>
                  <a:srgbClr val="000000"/>
                </a:solidFill>
                <a:effectLst/>
              </a:rPr>
              <a:t>A háziversenyek zsűri bizottságai az értékes és módszertanilag is megfelelő pályamunkák részvételét javasolják </a:t>
            </a:r>
            <a:r>
              <a:rPr lang="hu-HU" sz="1400" b="1" i="0" u="none" strike="noStrike" dirty="0">
                <a:solidFill>
                  <a:srgbClr val="000000"/>
                </a:solidFill>
                <a:effectLst/>
              </a:rPr>
              <a:t>a páratlan évek tavasz</a:t>
            </a:r>
            <a:r>
              <a:rPr lang="hu-HU" sz="1400" b="0" i="0" dirty="0">
                <a:solidFill>
                  <a:srgbClr val="000000"/>
                </a:solidFill>
                <a:effectLst/>
              </a:rPr>
              <a:t>án az </a:t>
            </a:r>
            <a:r>
              <a:rPr lang="hu-HU" sz="1400" b="1" i="0" u="none" strike="noStrike" dirty="0">
                <a:solidFill>
                  <a:srgbClr val="337AB7"/>
                </a:solidFill>
                <a:effectLst/>
                <a:hlinkClick r:id="rId2" tooltip="OTDT"/>
              </a:rPr>
              <a:t>Országos Tudományos Diákköri Tanács</a:t>
            </a:r>
            <a:r>
              <a:rPr lang="hu-HU" sz="1400" b="0" i="0" dirty="0">
                <a:solidFill>
                  <a:srgbClr val="000000"/>
                </a:solidFill>
                <a:effectLst/>
              </a:rPr>
              <a:t> által megrendezésre kerülő </a:t>
            </a:r>
            <a:r>
              <a:rPr lang="hu-HU" sz="1400" b="1" i="0" u="none" strike="noStrike" dirty="0">
                <a:solidFill>
                  <a:srgbClr val="000000"/>
                </a:solidFill>
                <a:effectLst/>
              </a:rPr>
              <a:t>Országos Tudományos Diákköri Konferenciára (OTDK)</a:t>
            </a:r>
            <a:r>
              <a:rPr lang="hu-HU" sz="1400" b="0" i="0" dirty="0">
                <a:solidFill>
                  <a:srgbClr val="000000"/>
                </a:solidFill>
                <a:effectLst/>
              </a:rPr>
              <a:t> vagy a </a:t>
            </a:r>
            <a:r>
              <a:rPr lang="hu-HU" sz="1400" b="1" i="0" u="none" strike="noStrike" dirty="0">
                <a:solidFill>
                  <a:srgbClr val="000000"/>
                </a:solidFill>
                <a:effectLst/>
              </a:rPr>
              <a:t>páros évek tavaszán megrendezett Kardos Lajos Pszichológia Verseny</a:t>
            </a:r>
            <a:r>
              <a:rPr lang="hu-HU" sz="1400" b="0" i="0" dirty="0">
                <a:solidFill>
                  <a:srgbClr val="000000"/>
                </a:solidFill>
                <a:effectLst/>
              </a:rPr>
              <a:t>re. Az elmúlt évek rendezvényein bemutatott előadások és eredmények összefoglalói </a:t>
            </a:r>
            <a:r>
              <a:rPr lang="hu-HU" sz="1400" b="1" i="0" u="none" strike="noStrike" dirty="0">
                <a:solidFill>
                  <a:srgbClr val="337AB7"/>
                </a:solidFill>
                <a:effectLst/>
                <a:hlinkClick r:id="rId3" tooltip="Eredmények"/>
              </a:rPr>
              <a:t>itt találhatók</a:t>
            </a:r>
            <a:r>
              <a:rPr lang="hu-HU" sz="1400" b="0" i="0" dirty="0">
                <a:solidFill>
                  <a:srgbClr val="000000"/>
                </a:solidFill>
                <a:effectLst/>
              </a:rPr>
              <a:t>.</a:t>
            </a:r>
          </a:p>
          <a:p>
            <a:endParaRPr lang="hu-HU" dirty="0"/>
          </a:p>
          <a:p>
            <a:endParaRPr lang="hu-HU" dirty="0"/>
          </a:p>
        </p:txBody>
      </p:sp>
    </p:spTree>
    <p:extLst>
      <p:ext uri="{BB962C8B-B14F-4D97-AF65-F5344CB8AC3E}">
        <p14:creationId xmlns:p14="http://schemas.microsoft.com/office/powerpoint/2010/main" val="2528142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9FE1D26-035C-C24D-4A4E-5E79F2517B78}"/>
              </a:ext>
            </a:extLst>
          </p:cNvPr>
          <p:cNvSpPr>
            <a:spLocks noGrp="1"/>
          </p:cNvSpPr>
          <p:nvPr>
            <p:ph type="ctrTitle"/>
          </p:nvPr>
        </p:nvSpPr>
        <p:spPr>
          <a:xfrm>
            <a:off x="628650" y="1045462"/>
            <a:ext cx="7816203" cy="724192"/>
          </a:xfrm>
        </p:spPr>
        <p:txBody>
          <a:bodyPr>
            <a:noAutofit/>
          </a:bodyPr>
          <a:lstStyle/>
          <a:p>
            <a:pPr algn="l"/>
            <a:r>
              <a:rPr lang="hu-HU" sz="3300" dirty="0" err="1">
                <a:latin typeface="+mn-lt"/>
              </a:rPr>
              <a:t>Student</a:t>
            </a:r>
            <a:r>
              <a:rPr lang="hu-HU" sz="3300" dirty="0">
                <a:latin typeface="+mn-lt"/>
              </a:rPr>
              <a:t> </a:t>
            </a:r>
            <a:r>
              <a:rPr lang="hu-HU" sz="3300" dirty="0" err="1">
                <a:latin typeface="+mn-lt"/>
              </a:rPr>
              <a:t>scientific</a:t>
            </a:r>
            <a:r>
              <a:rPr lang="hu-HU" sz="3300" dirty="0">
                <a:latin typeface="+mn-lt"/>
              </a:rPr>
              <a:t> </a:t>
            </a:r>
            <a:r>
              <a:rPr lang="hu-HU" sz="3300" dirty="0" err="1">
                <a:latin typeface="+mn-lt"/>
              </a:rPr>
              <a:t>activities</a:t>
            </a:r>
            <a:r>
              <a:rPr lang="hu-HU" sz="3300" dirty="0">
                <a:latin typeface="+mn-lt"/>
              </a:rPr>
              <a:t> /János Győri</a:t>
            </a:r>
          </a:p>
        </p:txBody>
      </p:sp>
      <p:sp>
        <p:nvSpPr>
          <p:cNvPr id="3" name="Alcím 2">
            <a:extLst>
              <a:ext uri="{FF2B5EF4-FFF2-40B4-BE49-F238E27FC236}">
                <a16:creationId xmlns:a16="http://schemas.microsoft.com/office/drawing/2014/main" id="{2C3C829E-1F02-7F4F-5216-C8B3D2E89BE4}"/>
              </a:ext>
            </a:extLst>
          </p:cNvPr>
          <p:cNvSpPr>
            <a:spLocks noGrp="1"/>
          </p:cNvSpPr>
          <p:nvPr>
            <p:ph type="subTitle" idx="1"/>
          </p:nvPr>
        </p:nvSpPr>
        <p:spPr>
          <a:xfrm>
            <a:off x="628649" y="2100496"/>
            <a:ext cx="7816203" cy="4600929"/>
          </a:xfrm>
        </p:spPr>
        <p:txBody>
          <a:bodyPr>
            <a:noAutofit/>
          </a:bodyPr>
          <a:lstStyle/>
          <a:p>
            <a:pPr algn="l">
              <a:lnSpc>
                <a:spcPct val="120000"/>
              </a:lnSpc>
            </a:pPr>
            <a:r>
              <a:rPr lang="hu-HU" sz="1200" b="0" i="0" dirty="0">
                <a:solidFill>
                  <a:srgbClr val="000000"/>
                </a:solidFill>
                <a:effectLst/>
              </a:rPr>
              <a:t>I</a:t>
            </a:r>
            <a:r>
              <a:rPr lang="en-US" sz="1200" b="0" i="0" dirty="0" err="1">
                <a:solidFill>
                  <a:srgbClr val="000000"/>
                </a:solidFill>
                <a:effectLst/>
              </a:rPr>
              <a:t>ndependent</a:t>
            </a:r>
            <a:r>
              <a:rPr lang="en-US" sz="1200" b="0" i="0" dirty="0">
                <a:solidFill>
                  <a:srgbClr val="000000"/>
                </a:solidFill>
                <a:effectLst/>
              </a:rPr>
              <a:t> research opportunity is offered to students of the faculty in the framework of the so-called Scientific Student Circle ("TDK", which stands for "Tudományos </a:t>
            </a:r>
            <a:r>
              <a:rPr lang="en-US" sz="1200" b="0" i="0" dirty="0" err="1">
                <a:solidFill>
                  <a:srgbClr val="000000"/>
                </a:solidFill>
                <a:effectLst/>
              </a:rPr>
              <a:t>Diákkör</a:t>
            </a:r>
            <a:r>
              <a:rPr lang="en-US" sz="1200" b="0" i="0" dirty="0">
                <a:solidFill>
                  <a:srgbClr val="000000"/>
                </a:solidFill>
                <a:effectLst/>
              </a:rPr>
              <a:t>" in Hungarian). The aim of the SSA is to offer possibilities for students to pursue independent research work during their undergraduate and graduate studies. </a:t>
            </a:r>
            <a:endParaRPr lang="hu-HU" sz="1200" b="0" i="0" dirty="0">
              <a:solidFill>
                <a:srgbClr val="000000"/>
              </a:solidFill>
              <a:effectLst/>
            </a:endParaRPr>
          </a:p>
          <a:p>
            <a:pPr algn="l">
              <a:lnSpc>
                <a:spcPct val="120000"/>
              </a:lnSpc>
            </a:pPr>
            <a:r>
              <a:rPr lang="en-US" sz="1200" b="0" i="0" dirty="0">
                <a:solidFill>
                  <a:srgbClr val="000000"/>
                </a:solidFill>
                <a:effectLst/>
              </a:rPr>
              <a:t>The research is supervised by an experienced scientist, and the projects are presented as part of a friendly local competition that is traditionally held at the end of the autumn semester. Starting from 2018, foreign students can also submit their projects for the local event in English. Successful projects are forwarded to the national competition (National Conference of Scientific Student Circle or OTDK) that is held biannually (the next one will be held in the spring of 2021). In the OTDK, research projects are evaluated by boards of renowned Hungarian scientists and professors in several research fields separately. Traditionally, the Pro Scientia Gold Medal for the best scientific performances is awarded to 45 students in the conference as a recognition of excellence.</a:t>
            </a:r>
            <a:br>
              <a:rPr lang="hu-HU" sz="1200" b="0" i="0" dirty="0">
                <a:solidFill>
                  <a:srgbClr val="000000"/>
                </a:solidFill>
                <a:effectLst/>
              </a:rPr>
            </a:br>
            <a:br>
              <a:rPr lang="hu-HU" sz="1200" b="0" i="0" dirty="0">
                <a:solidFill>
                  <a:srgbClr val="000000"/>
                </a:solidFill>
                <a:effectLst/>
              </a:rPr>
            </a:br>
            <a:r>
              <a:rPr lang="hu-HU" sz="1200" b="1" i="0" u="none" strike="noStrike" dirty="0">
                <a:solidFill>
                  <a:srgbClr val="337AB7"/>
                </a:solidFill>
                <a:effectLst/>
                <a:hlinkClick r:id="rId2"/>
              </a:rPr>
              <a:t>https://ppk.elte.hu/en/ssc </a:t>
            </a:r>
            <a:r>
              <a:rPr lang="en-US" sz="1200" b="0" i="0" dirty="0">
                <a:solidFill>
                  <a:srgbClr val="000000"/>
                </a:solidFill>
                <a:effectLst/>
              </a:rPr>
              <a:t> </a:t>
            </a:r>
            <a:endParaRPr lang="hu-HU" sz="1200" dirty="0"/>
          </a:p>
        </p:txBody>
      </p:sp>
      <p:sp>
        <p:nvSpPr>
          <p:cNvPr id="4" name="Dia számának helye 3">
            <a:extLst>
              <a:ext uri="{FF2B5EF4-FFF2-40B4-BE49-F238E27FC236}">
                <a16:creationId xmlns:a16="http://schemas.microsoft.com/office/drawing/2014/main" id="{AA773DCA-90A9-2A17-2083-E3FFBE9B4CB2}"/>
              </a:ext>
            </a:extLst>
          </p:cNvPr>
          <p:cNvSpPr>
            <a:spLocks noGrp="1"/>
          </p:cNvSpPr>
          <p:nvPr>
            <p:ph type="sldNum" sz="quarter" idx="12"/>
          </p:nvPr>
        </p:nvSpPr>
        <p:spPr/>
        <p:txBody>
          <a:bodyPr/>
          <a:lstStyle/>
          <a:p>
            <a:fld id="{DEB0CAC0-FDEA-4714-8442-0A5CA24B4B86}" type="slidenum">
              <a:rPr lang="hu-HU" smtClean="0"/>
              <a:t>16</a:t>
            </a:fld>
            <a:endParaRPr lang="hu-HU"/>
          </a:p>
        </p:txBody>
      </p:sp>
    </p:spTree>
    <p:extLst>
      <p:ext uri="{BB962C8B-B14F-4D97-AF65-F5344CB8AC3E}">
        <p14:creationId xmlns:p14="http://schemas.microsoft.com/office/powerpoint/2010/main" val="1806489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89813" y="874319"/>
            <a:ext cx="7533269" cy="1325563"/>
          </a:xfrm>
        </p:spPr>
        <p:txBody>
          <a:bodyPr/>
          <a:lstStyle/>
          <a:p>
            <a:r>
              <a:rPr lang="hu-HU" dirty="0">
                <a:latin typeface="+mn-lt"/>
              </a:rPr>
              <a:t>Kutatás és futó projektek</a:t>
            </a:r>
          </a:p>
        </p:txBody>
      </p:sp>
      <p:sp>
        <p:nvSpPr>
          <p:cNvPr id="3" name="Tartalom helye 2"/>
          <p:cNvSpPr>
            <a:spLocks noGrp="1"/>
          </p:cNvSpPr>
          <p:nvPr>
            <p:ph idx="1"/>
          </p:nvPr>
        </p:nvSpPr>
        <p:spPr>
          <a:xfrm>
            <a:off x="489813" y="2199882"/>
            <a:ext cx="7785970" cy="4067219"/>
          </a:xfrm>
        </p:spPr>
        <p:txBody>
          <a:bodyPr>
            <a:normAutofit lnSpcReduction="10000"/>
          </a:bodyPr>
          <a:lstStyle/>
          <a:p>
            <a:pPr marL="0" indent="0">
              <a:buNone/>
            </a:pPr>
            <a:r>
              <a:rPr lang="en-US" sz="1600" i="0" u="none" strike="noStrike" dirty="0">
                <a:solidFill>
                  <a:srgbClr val="000000"/>
                </a:solidFill>
                <a:effectLst/>
              </a:rPr>
              <a:t>PUSH*BACK*LASH</a:t>
            </a:r>
            <a:r>
              <a:rPr lang="hu-HU" sz="1600" i="0" u="none" strike="noStrike" dirty="0">
                <a:solidFill>
                  <a:srgbClr val="000000"/>
                </a:solidFill>
                <a:effectLst/>
              </a:rPr>
              <a:t> - </a:t>
            </a:r>
            <a:r>
              <a:rPr lang="en-US" sz="1600" i="0" u="none" strike="noStrike" dirty="0">
                <a:solidFill>
                  <a:srgbClr val="000000"/>
                </a:solidFill>
                <a:effectLst/>
              </a:rPr>
              <a:t>Horizon Europe</a:t>
            </a:r>
            <a:br>
              <a:rPr lang="hu-HU" sz="1600" i="0" u="none" strike="noStrike" dirty="0">
                <a:solidFill>
                  <a:srgbClr val="000000"/>
                </a:solidFill>
                <a:effectLst/>
              </a:rPr>
            </a:br>
            <a:r>
              <a:rPr lang="hu-HU" sz="1600" i="0" dirty="0">
                <a:solidFill>
                  <a:srgbClr val="000000"/>
                </a:solidFill>
                <a:effectLst/>
              </a:rPr>
              <a:t>Témavezető: Kovács Mónika, Vidra Zsuzsa</a:t>
            </a:r>
            <a:br>
              <a:rPr lang="hu-HU" sz="1600" dirty="0"/>
            </a:br>
            <a:r>
              <a:rPr lang="hu-HU" sz="1600" i="0" dirty="0">
                <a:solidFill>
                  <a:srgbClr val="000000"/>
                </a:solidFill>
                <a:effectLst/>
              </a:rPr>
              <a:t>Projektvezető: Paris-</a:t>
            </a:r>
            <a:r>
              <a:rPr lang="hu-HU" sz="1600" i="0" dirty="0" err="1">
                <a:solidFill>
                  <a:srgbClr val="000000"/>
                </a:solidFill>
                <a:effectLst/>
              </a:rPr>
              <a:t>Lodron</a:t>
            </a:r>
            <a:r>
              <a:rPr lang="hu-HU" sz="1600" i="0" dirty="0">
                <a:solidFill>
                  <a:srgbClr val="000000"/>
                </a:solidFill>
                <a:effectLst/>
              </a:rPr>
              <a:t> </a:t>
            </a:r>
            <a:r>
              <a:rPr lang="hu-HU" sz="1600" i="0" dirty="0" err="1">
                <a:solidFill>
                  <a:srgbClr val="000000"/>
                </a:solidFill>
                <a:effectLst/>
              </a:rPr>
              <a:t>Universität</a:t>
            </a:r>
            <a:r>
              <a:rPr lang="hu-HU" sz="1600" i="0" dirty="0">
                <a:solidFill>
                  <a:srgbClr val="000000"/>
                </a:solidFill>
                <a:effectLst/>
              </a:rPr>
              <a:t> Salzburg</a:t>
            </a:r>
            <a:endParaRPr lang="hu-HU" sz="1600" dirty="0"/>
          </a:p>
          <a:p>
            <a:pPr marL="0" indent="0">
              <a:buNone/>
            </a:pPr>
            <a:endParaRPr lang="hu-HU" sz="1600" dirty="0"/>
          </a:p>
          <a:p>
            <a:pPr marL="0" indent="0">
              <a:buNone/>
            </a:pPr>
            <a:r>
              <a:rPr lang="hu-HU" sz="1600" dirty="0"/>
              <a:t>EXCIITE – </a:t>
            </a:r>
            <a:r>
              <a:rPr lang="hu-HU" sz="1600" u="none" strike="noStrike" dirty="0">
                <a:solidFill>
                  <a:srgbClr val="000000"/>
                </a:solidFill>
              </a:rPr>
              <a:t>P</a:t>
            </a:r>
            <a:r>
              <a:rPr lang="hu-HU" sz="1600" b="0" i="0" dirty="0">
                <a:solidFill>
                  <a:srgbClr val="000000"/>
                </a:solidFill>
                <a:effectLst/>
              </a:rPr>
              <a:t>rojekt a pedagógusok kreativitásának fejlesztéséért</a:t>
            </a:r>
          </a:p>
          <a:p>
            <a:pPr marL="0" indent="0">
              <a:buNone/>
            </a:pPr>
            <a:r>
              <a:rPr lang="hu-HU" sz="1600" dirty="0"/>
              <a:t>	Projektvezető: Endrődy Orsolya</a:t>
            </a:r>
          </a:p>
          <a:p>
            <a:pPr marL="0" indent="0">
              <a:buNone/>
            </a:pPr>
            <a:endParaRPr lang="hu-HU" sz="1600" dirty="0"/>
          </a:p>
          <a:p>
            <a:pPr marL="0" indent="0">
              <a:buNone/>
            </a:pPr>
            <a:r>
              <a:rPr lang="hu-HU" sz="1600" dirty="0"/>
              <a:t>A felsőoktatási nemzetközi mobilitás pszichológiai aspektusai: a külföldön tanuló diákok adaptációja és akkulturációja</a:t>
            </a:r>
          </a:p>
          <a:p>
            <a:pPr marL="0" indent="0">
              <a:buNone/>
            </a:pPr>
            <a:r>
              <a:rPr lang="hu-HU" sz="1600" dirty="0"/>
              <a:t>	Vezető kutató: Nguyen Luu Lan Anh</a:t>
            </a:r>
          </a:p>
          <a:p>
            <a:pPr marL="0" indent="0">
              <a:buNone/>
            </a:pPr>
            <a:endParaRPr lang="hu-HU" sz="1600" dirty="0"/>
          </a:p>
          <a:p>
            <a:pPr algn="l"/>
            <a:r>
              <a:rPr lang="hu-HU" sz="1600" dirty="0"/>
              <a:t>IPPI részvétel ELTE Projektben:</a:t>
            </a:r>
            <a:br>
              <a:rPr lang="hu-HU" sz="1600" dirty="0"/>
            </a:br>
            <a:r>
              <a:rPr lang="hu-HU" sz="1600" b="1" i="0" cap="all" dirty="0">
                <a:solidFill>
                  <a:srgbClr val="93B632"/>
                </a:solidFill>
                <a:effectLst/>
              </a:rPr>
              <a:t>SZORONGÁS HELYETT ÉNHATÉKONYSÁG A BIZTONSÁGÉRZET ÖSSZETEVŐINEK MEGISMERÉSE; INTERVENCIÓS ESZKÖZ- ÉS PROGRAMFEJLESZTÉS A TÁRSADALMI BIZTONSÁG KÜLÖNBÖZŐ SZEGMENSEIBEN MŰKÖDŐ INTÉZMÉNYEK ÉS AKTOROK SZÁMÁRA</a:t>
            </a:r>
          </a:p>
          <a:p>
            <a:pPr marL="0" indent="0">
              <a:buNone/>
            </a:pPr>
            <a:endParaRPr lang="hu-HU" sz="1800" dirty="0"/>
          </a:p>
          <a:p>
            <a:pPr marL="0" indent="0">
              <a:buNone/>
            </a:pPr>
            <a:endParaRPr lang="hu-HU" sz="1800" dirty="0"/>
          </a:p>
          <a:p>
            <a:pPr marL="0" indent="0">
              <a:buNone/>
            </a:pPr>
            <a:endParaRPr lang="hu-HU" dirty="0"/>
          </a:p>
          <a:p>
            <a:pPr marL="0" indent="0">
              <a:buNone/>
            </a:pPr>
            <a:endParaRPr lang="hu-HU" dirty="0"/>
          </a:p>
          <a:p>
            <a:endParaRPr lang="hu-HU" dirty="0"/>
          </a:p>
          <a:p>
            <a:pPr marL="0" indent="0">
              <a:buNone/>
            </a:pPr>
            <a:endParaRPr lang="hu-HU" dirty="0"/>
          </a:p>
        </p:txBody>
      </p:sp>
      <p:sp>
        <p:nvSpPr>
          <p:cNvPr id="4" name="Dia számának helye 3">
            <a:extLst>
              <a:ext uri="{FF2B5EF4-FFF2-40B4-BE49-F238E27FC236}">
                <a16:creationId xmlns:a16="http://schemas.microsoft.com/office/drawing/2014/main" id="{5862C202-3F37-438A-AC46-8ADC926772EE}"/>
              </a:ext>
            </a:extLst>
          </p:cNvPr>
          <p:cNvSpPr>
            <a:spLocks noGrp="1"/>
          </p:cNvSpPr>
          <p:nvPr>
            <p:ph type="sldNum" sz="quarter" idx="12"/>
          </p:nvPr>
        </p:nvSpPr>
        <p:spPr/>
        <p:txBody>
          <a:bodyPr/>
          <a:lstStyle/>
          <a:p>
            <a:fld id="{DEB0CAC0-FDEA-4714-8442-0A5CA24B4B86}" type="slidenum">
              <a:rPr lang="hu-HU" smtClean="0"/>
              <a:t>17</a:t>
            </a:fld>
            <a:endParaRPr lang="hu-HU"/>
          </a:p>
        </p:txBody>
      </p:sp>
      <p:pic>
        <p:nvPicPr>
          <p:cNvPr id="5" name="Kép 4">
            <a:extLst>
              <a:ext uri="{FF2B5EF4-FFF2-40B4-BE49-F238E27FC236}">
                <a16:creationId xmlns:a16="http://schemas.microsoft.com/office/drawing/2014/main" id="{0B51CDC4-EA93-B1BD-86E1-FBE7F0289EEB}"/>
              </a:ext>
            </a:extLst>
          </p:cNvPr>
          <p:cNvPicPr>
            <a:picLocks noChangeAspect="1"/>
          </p:cNvPicPr>
          <p:nvPr/>
        </p:nvPicPr>
        <p:blipFill>
          <a:blip r:embed="rId2"/>
          <a:stretch>
            <a:fillRect/>
          </a:stretch>
        </p:blipFill>
        <p:spPr>
          <a:xfrm>
            <a:off x="6964002" y="1876679"/>
            <a:ext cx="1886891" cy="1225673"/>
          </a:xfrm>
          <a:prstGeom prst="rect">
            <a:avLst/>
          </a:prstGeom>
        </p:spPr>
      </p:pic>
      <p:pic>
        <p:nvPicPr>
          <p:cNvPr id="6" name="Kép 5">
            <a:extLst>
              <a:ext uri="{FF2B5EF4-FFF2-40B4-BE49-F238E27FC236}">
                <a16:creationId xmlns:a16="http://schemas.microsoft.com/office/drawing/2014/main" id="{3925D708-E9BE-0E1B-AF91-55199BAD7904}"/>
              </a:ext>
            </a:extLst>
          </p:cNvPr>
          <p:cNvPicPr>
            <a:picLocks noChangeAspect="1"/>
          </p:cNvPicPr>
          <p:nvPr/>
        </p:nvPicPr>
        <p:blipFill>
          <a:blip r:embed="rId3"/>
          <a:stretch>
            <a:fillRect/>
          </a:stretch>
        </p:blipFill>
        <p:spPr>
          <a:xfrm>
            <a:off x="6964002" y="3102352"/>
            <a:ext cx="1886891" cy="824906"/>
          </a:xfrm>
          <a:prstGeom prst="rect">
            <a:avLst/>
          </a:prstGeom>
        </p:spPr>
      </p:pic>
    </p:spTree>
    <p:extLst>
      <p:ext uri="{BB962C8B-B14F-4D97-AF65-F5344CB8AC3E}">
        <p14:creationId xmlns:p14="http://schemas.microsoft.com/office/powerpoint/2010/main" val="3735940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89812" y="1100823"/>
            <a:ext cx="7533269" cy="756484"/>
          </a:xfrm>
        </p:spPr>
        <p:txBody>
          <a:bodyPr/>
          <a:lstStyle/>
          <a:p>
            <a:r>
              <a:rPr lang="hu-HU" dirty="0">
                <a:latin typeface="+mn-lt"/>
              </a:rPr>
              <a:t>Research and ongoing projects</a:t>
            </a:r>
          </a:p>
        </p:txBody>
      </p:sp>
      <p:sp>
        <p:nvSpPr>
          <p:cNvPr id="3" name="Tartalom helye 2"/>
          <p:cNvSpPr>
            <a:spLocks noGrp="1"/>
          </p:cNvSpPr>
          <p:nvPr>
            <p:ph idx="1"/>
          </p:nvPr>
        </p:nvSpPr>
        <p:spPr>
          <a:xfrm>
            <a:off x="489812" y="2041865"/>
            <a:ext cx="7684370" cy="4258350"/>
          </a:xfrm>
        </p:spPr>
        <p:txBody>
          <a:bodyPr>
            <a:noAutofit/>
          </a:bodyPr>
          <a:lstStyle/>
          <a:p>
            <a:pPr marL="0" indent="0">
              <a:buNone/>
            </a:pPr>
            <a:r>
              <a:rPr lang="en-US" sz="1500" i="0" u="none" strike="noStrike" dirty="0">
                <a:solidFill>
                  <a:srgbClr val="000000"/>
                </a:solidFill>
                <a:effectLst/>
              </a:rPr>
              <a:t>PUSH*BACK*LASH</a:t>
            </a:r>
            <a:r>
              <a:rPr lang="hu-HU" sz="1500" dirty="0">
                <a:solidFill>
                  <a:srgbClr val="000000"/>
                </a:solidFill>
              </a:rPr>
              <a:t> - </a:t>
            </a:r>
            <a:r>
              <a:rPr lang="en-US" sz="1500" i="0" dirty="0">
                <a:solidFill>
                  <a:srgbClr val="000000"/>
                </a:solidFill>
                <a:effectLst/>
              </a:rPr>
              <a:t>Horizon Europe</a:t>
            </a:r>
            <a:br>
              <a:rPr lang="hu-HU" sz="1500" i="0" dirty="0">
                <a:solidFill>
                  <a:srgbClr val="000000"/>
                </a:solidFill>
                <a:effectLst/>
              </a:rPr>
            </a:br>
            <a:r>
              <a:rPr lang="hu-HU" sz="1500" b="0" i="0" dirty="0" err="1">
                <a:solidFill>
                  <a:srgbClr val="000000"/>
                </a:solidFill>
                <a:effectLst/>
              </a:rPr>
              <a:t>Teamleader</a:t>
            </a:r>
            <a:r>
              <a:rPr lang="hu-HU" sz="1500" b="0" i="0" dirty="0">
                <a:solidFill>
                  <a:srgbClr val="000000"/>
                </a:solidFill>
                <a:effectLst/>
              </a:rPr>
              <a:t>: Mónika Kovács, Zsuzsa Vidra</a:t>
            </a:r>
            <a:br>
              <a:rPr lang="hu-HU" sz="1500" dirty="0"/>
            </a:br>
            <a:r>
              <a:rPr lang="hu-HU" sz="1500" b="0" i="0" dirty="0">
                <a:solidFill>
                  <a:srgbClr val="000000"/>
                </a:solidFill>
                <a:effectLst/>
              </a:rPr>
              <a:t>Project </a:t>
            </a:r>
            <a:r>
              <a:rPr lang="hu-HU" sz="1500" b="0" i="0" dirty="0" err="1">
                <a:solidFill>
                  <a:srgbClr val="000000"/>
                </a:solidFill>
                <a:effectLst/>
              </a:rPr>
              <a:t>leader</a:t>
            </a:r>
            <a:r>
              <a:rPr lang="hu-HU" sz="1500" b="0" i="0" dirty="0">
                <a:solidFill>
                  <a:srgbClr val="000000"/>
                </a:solidFill>
                <a:effectLst/>
              </a:rPr>
              <a:t>: Paris-</a:t>
            </a:r>
            <a:r>
              <a:rPr lang="hu-HU" sz="1500" b="0" i="0" dirty="0" err="1">
                <a:solidFill>
                  <a:srgbClr val="000000"/>
                </a:solidFill>
                <a:effectLst/>
              </a:rPr>
              <a:t>Lodron</a:t>
            </a:r>
            <a:r>
              <a:rPr lang="hu-HU" sz="1500" b="0" i="0" dirty="0">
                <a:solidFill>
                  <a:srgbClr val="000000"/>
                </a:solidFill>
                <a:effectLst/>
              </a:rPr>
              <a:t> </a:t>
            </a:r>
            <a:r>
              <a:rPr lang="hu-HU" sz="1500" b="0" i="0" dirty="0" err="1">
                <a:solidFill>
                  <a:srgbClr val="000000"/>
                </a:solidFill>
                <a:effectLst/>
              </a:rPr>
              <a:t>Universität</a:t>
            </a:r>
            <a:r>
              <a:rPr lang="hu-HU" sz="1500" b="0" i="0" dirty="0">
                <a:solidFill>
                  <a:srgbClr val="000000"/>
                </a:solidFill>
                <a:effectLst/>
              </a:rPr>
              <a:t> Salzburg</a:t>
            </a:r>
            <a:endParaRPr lang="hu-HU" sz="1500" dirty="0"/>
          </a:p>
          <a:p>
            <a:pPr marL="0" indent="0">
              <a:buNone/>
            </a:pPr>
            <a:endParaRPr lang="hu-HU" sz="1500" dirty="0"/>
          </a:p>
          <a:p>
            <a:pPr marL="0" indent="0">
              <a:buNone/>
            </a:pPr>
            <a:r>
              <a:rPr lang="hu-HU" sz="1500" dirty="0"/>
              <a:t>EXCIITE – A project to develop teachers’ creativity</a:t>
            </a:r>
          </a:p>
          <a:p>
            <a:pPr marL="0" indent="0">
              <a:buNone/>
            </a:pPr>
            <a:r>
              <a:rPr lang="hu-HU" sz="1500" dirty="0"/>
              <a:t>	Project leader: Orsolya </a:t>
            </a:r>
            <a:r>
              <a:rPr lang="hu-HU" sz="1500" dirty="0" err="1"/>
              <a:t>Endrődy</a:t>
            </a:r>
            <a:br>
              <a:rPr lang="hu-HU" sz="1500" dirty="0"/>
            </a:br>
            <a:endParaRPr lang="hu-HU" sz="1500" dirty="0"/>
          </a:p>
          <a:p>
            <a:pPr marL="0" indent="0">
              <a:buNone/>
            </a:pPr>
            <a:r>
              <a:rPr lang="hu-HU" sz="1500" dirty="0"/>
              <a:t>Psychological aspects of international mobility in higher education: Adaptation and acculturation of students studying abroad</a:t>
            </a:r>
          </a:p>
          <a:p>
            <a:pPr marL="0" indent="0">
              <a:buNone/>
            </a:pPr>
            <a:r>
              <a:rPr lang="hu-HU" sz="1500" dirty="0"/>
              <a:t>	Principal investigator: Lan Anh Nguyen Luu</a:t>
            </a:r>
          </a:p>
          <a:p>
            <a:pPr marL="0" indent="0" algn="l">
              <a:buNone/>
            </a:pPr>
            <a:r>
              <a:rPr lang="hu-HU" sz="1500" dirty="0"/>
              <a:t>IIPE participation in the ELTE project:</a:t>
            </a:r>
            <a:br>
              <a:rPr lang="hu-HU" sz="1500" dirty="0"/>
            </a:br>
            <a:r>
              <a:rPr lang="en-US" sz="1200" b="1" i="0" cap="all" dirty="0">
                <a:solidFill>
                  <a:srgbClr val="93B632"/>
                </a:solidFill>
                <a:effectLst/>
                <a:latin typeface="RobotoCondensed-Bold"/>
              </a:rPr>
              <a:t>ANXIETY VERSUS </a:t>
            </a:r>
            <a:r>
              <a:rPr lang="hu-HU" sz="1200" b="1" i="0" cap="all" dirty="0">
                <a:solidFill>
                  <a:srgbClr val="93B632"/>
                </a:solidFill>
                <a:effectLst/>
                <a:latin typeface="RobotoCondensed-Bold"/>
              </a:rPr>
              <a:t>self-efficiency </a:t>
            </a:r>
            <a:r>
              <a:rPr lang="en-US" sz="1200" b="1" i="0" cap="all" dirty="0">
                <a:solidFill>
                  <a:srgbClr val="93B632"/>
                </a:solidFill>
                <a:effectLst/>
                <a:latin typeface="RobotoCondensed-Regular"/>
              </a:rPr>
              <a:t>INVESTIGATING THE INGREDIENTS OF PERCEIVED SAFETY: DEVELOPMENT OF INTERVENTION TOOLS AND PROGRAMMES FOR DIFFERENT ACTORS AND INSTITUTIONS FUNCTIONAL AT VARIOUS SEGMENTS OF SOCIAL SAFETY</a:t>
            </a:r>
          </a:p>
          <a:p>
            <a:pPr marL="0" indent="0">
              <a:buNone/>
            </a:pPr>
            <a:r>
              <a:rPr lang="hu-HU" sz="1500" dirty="0"/>
              <a:t> </a:t>
            </a:r>
          </a:p>
          <a:p>
            <a:pPr marL="0" indent="0">
              <a:buNone/>
            </a:pPr>
            <a:endParaRPr lang="hu-HU" sz="1500" dirty="0"/>
          </a:p>
          <a:p>
            <a:pPr marL="0" indent="0">
              <a:buNone/>
            </a:pPr>
            <a:endParaRPr lang="hu-HU" sz="1500" dirty="0"/>
          </a:p>
          <a:p>
            <a:pPr marL="0" indent="0">
              <a:buNone/>
            </a:pPr>
            <a:endParaRPr lang="hu-HU" sz="1500" dirty="0"/>
          </a:p>
          <a:p>
            <a:pPr marL="0" indent="0">
              <a:buNone/>
            </a:pPr>
            <a:endParaRPr lang="hu-HU" sz="1500" dirty="0"/>
          </a:p>
          <a:p>
            <a:endParaRPr lang="hu-HU" sz="1500" dirty="0"/>
          </a:p>
        </p:txBody>
      </p:sp>
      <p:sp>
        <p:nvSpPr>
          <p:cNvPr id="4" name="Dia számának helye 3">
            <a:extLst>
              <a:ext uri="{FF2B5EF4-FFF2-40B4-BE49-F238E27FC236}">
                <a16:creationId xmlns:a16="http://schemas.microsoft.com/office/drawing/2014/main" id="{D17E079D-39CD-4B81-9937-5CCCF925766C}"/>
              </a:ext>
            </a:extLst>
          </p:cNvPr>
          <p:cNvSpPr>
            <a:spLocks noGrp="1"/>
          </p:cNvSpPr>
          <p:nvPr>
            <p:ph type="sldNum" sz="quarter" idx="12"/>
          </p:nvPr>
        </p:nvSpPr>
        <p:spPr/>
        <p:txBody>
          <a:bodyPr/>
          <a:lstStyle/>
          <a:p>
            <a:fld id="{DEB0CAC0-FDEA-4714-8442-0A5CA24B4B86}" type="slidenum">
              <a:rPr lang="hu-HU" smtClean="0"/>
              <a:t>18</a:t>
            </a:fld>
            <a:endParaRPr lang="hu-HU"/>
          </a:p>
        </p:txBody>
      </p:sp>
      <p:pic>
        <p:nvPicPr>
          <p:cNvPr id="5" name="Kép 4">
            <a:extLst>
              <a:ext uri="{FF2B5EF4-FFF2-40B4-BE49-F238E27FC236}">
                <a16:creationId xmlns:a16="http://schemas.microsoft.com/office/drawing/2014/main" id="{2C220619-0F6E-FE6D-EFD6-5E04A1F8D3D7}"/>
              </a:ext>
            </a:extLst>
          </p:cNvPr>
          <p:cNvPicPr>
            <a:picLocks noChangeAspect="1"/>
          </p:cNvPicPr>
          <p:nvPr/>
        </p:nvPicPr>
        <p:blipFill>
          <a:blip r:embed="rId2"/>
          <a:stretch>
            <a:fillRect/>
          </a:stretch>
        </p:blipFill>
        <p:spPr>
          <a:xfrm>
            <a:off x="6767297" y="1857307"/>
            <a:ext cx="1886891" cy="1225673"/>
          </a:xfrm>
          <a:prstGeom prst="rect">
            <a:avLst/>
          </a:prstGeom>
        </p:spPr>
      </p:pic>
      <p:pic>
        <p:nvPicPr>
          <p:cNvPr id="6" name="Kép 5">
            <a:extLst>
              <a:ext uri="{FF2B5EF4-FFF2-40B4-BE49-F238E27FC236}">
                <a16:creationId xmlns:a16="http://schemas.microsoft.com/office/drawing/2014/main" id="{D1CB8041-38E8-805C-8D18-F0F4DDFB8AB0}"/>
              </a:ext>
            </a:extLst>
          </p:cNvPr>
          <p:cNvPicPr>
            <a:picLocks noChangeAspect="1"/>
          </p:cNvPicPr>
          <p:nvPr/>
        </p:nvPicPr>
        <p:blipFill>
          <a:blip r:embed="rId3"/>
          <a:stretch>
            <a:fillRect/>
          </a:stretch>
        </p:blipFill>
        <p:spPr>
          <a:xfrm>
            <a:off x="6857470" y="3053471"/>
            <a:ext cx="1886891" cy="824906"/>
          </a:xfrm>
          <a:prstGeom prst="rect">
            <a:avLst/>
          </a:prstGeom>
        </p:spPr>
      </p:pic>
    </p:spTree>
    <p:extLst>
      <p:ext uri="{BB962C8B-B14F-4D97-AF65-F5344CB8AC3E}">
        <p14:creationId xmlns:p14="http://schemas.microsoft.com/office/powerpoint/2010/main" val="2358104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22700" y="966598"/>
            <a:ext cx="7496506" cy="753145"/>
          </a:xfrm>
        </p:spPr>
        <p:txBody>
          <a:bodyPr>
            <a:normAutofit/>
          </a:bodyPr>
          <a:lstStyle/>
          <a:p>
            <a:r>
              <a:rPr lang="hu-HU" sz="2500" dirty="0">
                <a:latin typeface="+mn-lt"/>
              </a:rPr>
              <a:t>Társadalmi befogadás tanulmányok MA szakdolgozat</a:t>
            </a:r>
          </a:p>
        </p:txBody>
      </p:sp>
      <p:sp>
        <p:nvSpPr>
          <p:cNvPr id="4" name="Dia számának helye 3">
            <a:extLst>
              <a:ext uri="{FF2B5EF4-FFF2-40B4-BE49-F238E27FC236}">
                <a16:creationId xmlns:a16="http://schemas.microsoft.com/office/drawing/2014/main" id="{EC35323A-B067-4302-9643-A4603A8777B5}"/>
              </a:ext>
            </a:extLst>
          </p:cNvPr>
          <p:cNvSpPr>
            <a:spLocks noGrp="1"/>
          </p:cNvSpPr>
          <p:nvPr>
            <p:ph type="sldNum" sz="quarter" idx="12"/>
          </p:nvPr>
        </p:nvSpPr>
        <p:spPr/>
        <p:txBody>
          <a:bodyPr/>
          <a:lstStyle/>
          <a:p>
            <a:fld id="{DEB0CAC0-FDEA-4714-8442-0A5CA24B4B86}" type="slidenum">
              <a:rPr lang="hu-HU" smtClean="0"/>
              <a:t>19</a:t>
            </a:fld>
            <a:endParaRPr lang="hu-HU"/>
          </a:p>
        </p:txBody>
      </p:sp>
      <p:pic>
        <p:nvPicPr>
          <p:cNvPr id="6" name="Kép 5" descr="A képen szöveg, képernyőkép, szám, Betűtípus látható&#10;&#10;Automatikusan generált leírás">
            <a:extLst>
              <a:ext uri="{FF2B5EF4-FFF2-40B4-BE49-F238E27FC236}">
                <a16:creationId xmlns:a16="http://schemas.microsoft.com/office/drawing/2014/main" id="{500FDCE6-EA80-D2C0-2552-08A84D42AF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649" y="2064372"/>
            <a:ext cx="7910508" cy="3827030"/>
          </a:xfrm>
          <a:prstGeom prst="rect">
            <a:avLst/>
          </a:prstGeom>
        </p:spPr>
      </p:pic>
      <p:sp>
        <p:nvSpPr>
          <p:cNvPr id="3" name="Szövegdoboz 2">
            <a:extLst>
              <a:ext uri="{FF2B5EF4-FFF2-40B4-BE49-F238E27FC236}">
                <a16:creationId xmlns:a16="http://schemas.microsoft.com/office/drawing/2014/main" id="{06FE63A9-4ED1-CD73-30E7-406D7F5042CA}"/>
              </a:ext>
            </a:extLst>
          </p:cNvPr>
          <p:cNvSpPr txBox="1"/>
          <p:nvPr/>
        </p:nvSpPr>
        <p:spPr>
          <a:xfrm>
            <a:off x="1711353" y="3731666"/>
            <a:ext cx="2273417" cy="246221"/>
          </a:xfrm>
          <a:prstGeom prst="rect">
            <a:avLst/>
          </a:prstGeom>
          <a:noFill/>
        </p:spPr>
        <p:txBody>
          <a:bodyPr wrap="square" rtlCol="0">
            <a:spAutoFit/>
          </a:bodyPr>
          <a:lstStyle/>
          <a:p>
            <a:r>
              <a:rPr lang="hu-HU" sz="1000" dirty="0">
                <a:solidFill>
                  <a:srgbClr val="FF0000"/>
                </a:solidFill>
              </a:rPr>
              <a:t>A lehető leghamarabb benyújtani!</a:t>
            </a:r>
          </a:p>
        </p:txBody>
      </p:sp>
    </p:spTree>
    <p:extLst>
      <p:ext uri="{BB962C8B-B14F-4D97-AF65-F5344CB8AC3E}">
        <p14:creationId xmlns:p14="http://schemas.microsoft.com/office/powerpoint/2010/main" val="439122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artalom helye 5" descr="A képen nő, mosolygó, ing, szemüveg látható&#10;&#10;Automatikusan generált leírás">
            <a:extLst>
              <a:ext uri="{FF2B5EF4-FFF2-40B4-BE49-F238E27FC236}">
                <a16:creationId xmlns:a16="http://schemas.microsoft.com/office/drawing/2014/main" id="{8FE4CF5C-27B1-413F-9883-AE60F12F71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225" y="1075531"/>
            <a:ext cx="1657350" cy="2762250"/>
          </a:xfrm>
        </p:spPr>
      </p:pic>
      <p:pic>
        <p:nvPicPr>
          <p:cNvPr id="8" name="Kép 7" descr="A képen személy, beltéri, nyakkendő, viselés látható&#10;&#10;Automatikusan generált leírás">
            <a:extLst>
              <a:ext uri="{FF2B5EF4-FFF2-40B4-BE49-F238E27FC236}">
                <a16:creationId xmlns:a16="http://schemas.microsoft.com/office/drawing/2014/main" id="{3FF7EF3C-6BCF-4523-9707-C2683CA00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5598" y="1714741"/>
            <a:ext cx="1958177" cy="1270358"/>
          </a:xfrm>
          <a:prstGeom prst="rect">
            <a:avLst/>
          </a:prstGeom>
        </p:spPr>
      </p:pic>
      <p:pic>
        <p:nvPicPr>
          <p:cNvPr id="10" name="Kép 9" descr="A képen személy, nő, ülő, elülső látható&#10;&#10;Automatikusan generált leírás">
            <a:extLst>
              <a:ext uri="{FF2B5EF4-FFF2-40B4-BE49-F238E27FC236}">
                <a16:creationId xmlns:a16="http://schemas.microsoft.com/office/drawing/2014/main" id="{137DDA97-A22D-426D-9659-4F728566FC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2077" y="1075531"/>
            <a:ext cx="1657350" cy="2762250"/>
          </a:xfrm>
          <a:prstGeom prst="rect">
            <a:avLst/>
          </a:prstGeom>
        </p:spPr>
      </p:pic>
      <p:pic>
        <p:nvPicPr>
          <p:cNvPr id="5" name="Kép 4" descr="A képen személy, férfi, beltéri, ruházat látható&#10;&#10;Automatikusan generált leírás">
            <a:extLst>
              <a:ext uri="{FF2B5EF4-FFF2-40B4-BE49-F238E27FC236}">
                <a16:creationId xmlns:a16="http://schemas.microsoft.com/office/drawing/2014/main" id="{557EB60C-FB05-46BD-89EE-C2C9F4DF51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6079" y="3959228"/>
            <a:ext cx="1678368" cy="2797280"/>
          </a:xfrm>
          <a:prstGeom prst="rect">
            <a:avLst/>
          </a:prstGeom>
        </p:spPr>
      </p:pic>
      <p:pic>
        <p:nvPicPr>
          <p:cNvPr id="12" name="Kép 11" descr="A képen személy, beltéri, computer, férfi látható&#10;&#10;Automatikusan generált leírás">
            <a:extLst>
              <a:ext uri="{FF2B5EF4-FFF2-40B4-BE49-F238E27FC236}">
                <a16:creationId xmlns:a16="http://schemas.microsoft.com/office/drawing/2014/main" id="{09A6FD6E-9D8F-4D5F-A143-B72BB82927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1074" y="1075531"/>
            <a:ext cx="1657350" cy="2762250"/>
          </a:xfrm>
          <a:prstGeom prst="rect">
            <a:avLst/>
          </a:prstGeom>
        </p:spPr>
      </p:pic>
      <p:pic>
        <p:nvPicPr>
          <p:cNvPr id="16" name="Kép 15" descr="A képen nő, személy, mosolygó, asztal látható&#10;&#10;Automatikusan generált leírás">
            <a:extLst>
              <a:ext uri="{FF2B5EF4-FFF2-40B4-BE49-F238E27FC236}">
                <a16:creationId xmlns:a16="http://schemas.microsoft.com/office/drawing/2014/main" id="{2DE408B7-ACC6-4157-9202-467698D197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5598" y="3021681"/>
            <a:ext cx="877137" cy="1461895"/>
          </a:xfrm>
          <a:prstGeom prst="rect">
            <a:avLst/>
          </a:prstGeom>
        </p:spPr>
      </p:pic>
      <p:pic>
        <p:nvPicPr>
          <p:cNvPr id="18" name="Kép 17" descr="A képen kültéri, víz, személy, kerítés látható&#10;&#10;Automatikusan generált leírás">
            <a:extLst>
              <a:ext uri="{FF2B5EF4-FFF2-40B4-BE49-F238E27FC236}">
                <a16:creationId xmlns:a16="http://schemas.microsoft.com/office/drawing/2014/main" id="{1680CE61-EB0D-4A4C-883A-2A69F9E556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51611" y="29222"/>
            <a:ext cx="1641608" cy="1648937"/>
          </a:xfrm>
          <a:prstGeom prst="rect">
            <a:avLst/>
          </a:prstGeom>
        </p:spPr>
      </p:pic>
      <p:pic>
        <p:nvPicPr>
          <p:cNvPr id="14" name="Kép 13" descr="A képen nő, tartás látható&#10;&#10;Automatikusan generált leírás">
            <a:extLst>
              <a:ext uri="{FF2B5EF4-FFF2-40B4-BE49-F238E27FC236}">
                <a16:creationId xmlns:a16="http://schemas.microsoft.com/office/drawing/2014/main" id="{5BC5069B-EE3F-467F-87EE-757038AECF4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781" y="3959226"/>
            <a:ext cx="1657350" cy="2762250"/>
          </a:xfrm>
          <a:prstGeom prst="rect">
            <a:avLst/>
          </a:prstGeom>
        </p:spPr>
      </p:pic>
      <p:pic>
        <p:nvPicPr>
          <p:cNvPr id="3" name="Kép 2">
            <a:extLst>
              <a:ext uri="{FF2B5EF4-FFF2-40B4-BE49-F238E27FC236}">
                <a16:creationId xmlns:a16="http://schemas.microsoft.com/office/drawing/2014/main" id="{84ADB96D-BFE9-4765-9145-AC29DBD878B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81302" y="3030752"/>
            <a:ext cx="1011916" cy="1452823"/>
          </a:xfrm>
          <a:prstGeom prst="rect">
            <a:avLst/>
          </a:prstGeom>
        </p:spPr>
      </p:pic>
      <p:pic>
        <p:nvPicPr>
          <p:cNvPr id="7" name="Kép 6" descr="A képen személy, kültéri, sárga látható&#10;&#10;Automatikusan generált leírás">
            <a:extLst>
              <a:ext uri="{FF2B5EF4-FFF2-40B4-BE49-F238E27FC236}">
                <a16:creationId xmlns:a16="http://schemas.microsoft.com/office/drawing/2014/main" id="{1007F71D-69F4-436E-83CB-3D34DC425C2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68008" y="4561025"/>
            <a:ext cx="1347341" cy="1914497"/>
          </a:xfrm>
          <a:prstGeom prst="rect">
            <a:avLst/>
          </a:prstGeom>
        </p:spPr>
      </p:pic>
      <p:sp>
        <p:nvSpPr>
          <p:cNvPr id="2" name="Dia számának helye 1">
            <a:extLst>
              <a:ext uri="{FF2B5EF4-FFF2-40B4-BE49-F238E27FC236}">
                <a16:creationId xmlns:a16="http://schemas.microsoft.com/office/drawing/2014/main" id="{6BB99F4E-F263-4D06-B5E1-ED9F22234B28}"/>
              </a:ext>
            </a:extLst>
          </p:cNvPr>
          <p:cNvSpPr>
            <a:spLocks noGrp="1"/>
          </p:cNvSpPr>
          <p:nvPr>
            <p:ph type="sldNum" sz="quarter" idx="12"/>
          </p:nvPr>
        </p:nvSpPr>
        <p:spPr/>
        <p:txBody>
          <a:bodyPr/>
          <a:lstStyle/>
          <a:p>
            <a:fld id="{DEB0CAC0-FDEA-4714-8442-0A5CA24B4B86}" type="slidenum">
              <a:rPr lang="hu-HU" smtClean="0"/>
              <a:t>2</a:t>
            </a:fld>
            <a:endParaRPr lang="hu-HU"/>
          </a:p>
        </p:txBody>
      </p:sp>
      <p:pic>
        <p:nvPicPr>
          <p:cNvPr id="13" name="Kép 12" descr="A képen személy, fal látható&#10;&#10;Automatikusan generált leírás">
            <a:extLst>
              <a:ext uri="{FF2B5EF4-FFF2-40B4-BE49-F238E27FC236}">
                <a16:creationId xmlns:a16="http://schemas.microsoft.com/office/drawing/2014/main" id="{B99B7485-958B-A84C-869E-4C6BA921DE7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13741" y="3959226"/>
            <a:ext cx="1678368" cy="2797282"/>
          </a:xfrm>
          <a:prstGeom prst="rect">
            <a:avLst/>
          </a:prstGeom>
        </p:spPr>
      </p:pic>
      <p:pic>
        <p:nvPicPr>
          <p:cNvPr id="17" name="Kép 16" descr="A képen személy, fal, beltéri, mosolygó látható&#10;&#10;Automatikusan generált leírás">
            <a:extLst>
              <a:ext uri="{FF2B5EF4-FFF2-40B4-BE49-F238E27FC236}">
                <a16:creationId xmlns:a16="http://schemas.microsoft.com/office/drawing/2014/main" id="{720D5394-75A6-5964-BDEE-D0E19468C55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37424" y="3959226"/>
            <a:ext cx="1678369" cy="2797282"/>
          </a:xfrm>
          <a:prstGeom prst="rect">
            <a:avLst/>
          </a:prstGeom>
        </p:spPr>
      </p:pic>
      <p:pic>
        <p:nvPicPr>
          <p:cNvPr id="11" name="Kép 10" descr="A képen személy, modellt állás látható&#10;&#10;Automatikusan generált leírás">
            <a:extLst>
              <a:ext uri="{FF2B5EF4-FFF2-40B4-BE49-F238E27FC236}">
                <a16:creationId xmlns:a16="http://schemas.microsoft.com/office/drawing/2014/main" id="{DADFFFEC-6E95-C73B-EC67-686267C2015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59354" y="1075531"/>
            <a:ext cx="1841500" cy="2762250"/>
          </a:xfrm>
          <a:prstGeom prst="rect">
            <a:avLst/>
          </a:prstGeom>
        </p:spPr>
      </p:pic>
    </p:spTree>
    <p:extLst>
      <p:ext uri="{BB962C8B-B14F-4D97-AF65-F5344CB8AC3E}">
        <p14:creationId xmlns:p14="http://schemas.microsoft.com/office/powerpoint/2010/main" val="2134590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998110F-D114-7E08-A07D-10B9AE2CFEAE}"/>
              </a:ext>
            </a:extLst>
          </p:cNvPr>
          <p:cNvSpPr>
            <a:spLocks noGrp="1"/>
          </p:cNvSpPr>
          <p:nvPr>
            <p:ph idx="1"/>
          </p:nvPr>
        </p:nvSpPr>
        <p:spPr>
          <a:xfrm>
            <a:off x="523368" y="1966309"/>
            <a:ext cx="7533269" cy="3514951"/>
          </a:xfrm>
        </p:spPr>
        <p:txBody>
          <a:bodyPr>
            <a:normAutofit fontScale="62500" lnSpcReduction="20000"/>
          </a:bodyPr>
          <a:lstStyle/>
          <a:p>
            <a:pPr marL="0" indent="0">
              <a:buNone/>
            </a:pPr>
            <a:r>
              <a:rPr lang="hu-HU" sz="2400" dirty="0"/>
              <a:t>Szakdolgozat: </a:t>
            </a:r>
          </a:p>
          <a:p>
            <a:pPr marL="0" indent="0">
              <a:buNone/>
            </a:pPr>
            <a:r>
              <a:rPr lang="hu-HU" sz="2400" dirty="0">
                <a:hlinkClick r:id="rId2"/>
              </a:rPr>
              <a:t>https://ippi.ppk.elte.hu/tarsadalmibefogadas-ma/szakdolgozat</a:t>
            </a:r>
            <a:endParaRPr lang="hu-HU" sz="2400" dirty="0"/>
          </a:p>
          <a:p>
            <a:pPr marL="0" indent="0">
              <a:buNone/>
            </a:pPr>
            <a:r>
              <a:rPr lang="hu-HU" sz="2400" dirty="0"/>
              <a:t>Plágium tilalma! </a:t>
            </a:r>
            <a:r>
              <a:rPr lang="hu-HU" sz="2400" dirty="0">
                <a:solidFill>
                  <a:srgbClr val="FF0000"/>
                </a:solidFill>
              </a:rPr>
              <a:t>TURNITIN szoftver</a:t>
            </a:r>
          </a:p>
          <a:p>
            <a:pPr marL="0" indent="0">
              <a:buNone/>
            </a:pPr>
            <a:endParaRPr lang="hu-HU" sz="2400" dirty="0"/>
          </a:p>
          <a:p>
            <a:pPr marL="0" indent="0">
              <a:buNone/>
            </a:pPr>
            <a:r>
              <a:rPr lang="hu-HU" sz="2400" dirty="0"/>
              <a:t>Komplex szakdolgozati útmutató: </a:t>
            </a:r>
          </a:p>
          <a:p>
            <a:pPr marL="0" indent="0">
              <a:buNone/>
            </a:pPr>
            <a:r>
              <a:rPr lang="hu-HU" sz="2400" dirty="0">
                <a:hlinkClick r:id="rId3"/>
              </a:rPr>
              <a:t>https://www.ppk.elte.hu/file/ippi_komplex_szakdolgozati_utmu.pdf</a:t>
            </a:r>
            <a:endParaRPr lang="hu-HU" sz="2400" dirty="0"/>
          </a:p>
          <a:p>
            <a:pPr marL="0" indent="0">
              <a:buNone/>
            </a:pPr>
            <a:endParaRPr lang="hu-HU" sz="2400" dirty="0"/>
          </a:p>
          <a:p>
            <a:pPr marL="0" indent="0">
              <a:buNone/>
            </a:pPr>
            <a:r>
              <a:rPr lang="hu-HU" sz="2400" dirty="0"/>
              <a:t>Témaválasztás: </a:t>
            </a:r>
          </a:p>
          <a:p>
            <a:pPr marL="0" indent="0">
              <a:buNone/>
            </a:pPr>
            <a:r>
              <a:rPr lang="hu-HU" sz="2400" dirty="0">
                <a:hlinkClick r:id="rId4"/>
              </a:rPr>
              <a:t>https://ippi.ppk.elte.hu/media/07/72/490a9657cae7acd93eb80d20fe30ba81be510839a8cfb137b4fcb5b5ec06/IPPI_temakiirasok_2021.pdf</a:t>
            </a:r>
            <a:endParaRPr lang="hu-HU" sz="2400" dirty="0"/>
          </a:p>
          <a:p>
            <a:pPr marL="0" indent="0">
              <a:buNone/>
            </a:pPr>
            <a:endParaRPr lang="hu-HU" sz="2400" dirty="0"/>
          </a:p>
          <a:p>
            <a:pPr marL="0" indent="0">
              <a:buNone/>
            </a:pPr>
            <a:r>
              <a:rPr lang="hu-HU" sz="2400" dirty="0"/>
              <a:t>Kutatásetikai kérelem: </a:t>
            </a:r>
          </a:p>
          <a:p>
            <a:pPr marL="0" indent="0">
              <a:buNone/>
            </a:pPr>
            <a:r>
              <a:rPr lang="hu-HU" sz="2400" dirty="0">
                <a:hlinkClick r:id="rId5"/>
              </a:rPr>
              <a:t>https://www.ppk.elte.hu/keb</a:t>
            </a:r>
            <a:endParaRPr lang="hu-HU" dirty="0"/>
          </a:p>
        </p:txBody>
      </p:sp>
      <p:sp>
        <p:nvSpPr>
          <p:cNvPr id="4" name="Dia számának helye 3">
            <a:extLst>
              <a:ext uri="{FF2B5EF4-FFF2-40B4-BE49-F238E27FC236}">
                <a16:creationId xmlns:a16="http://schemas.microsoft.com/office/drawing/2014/main" id="{DC649C67-E800-665D-5077-CC208748DF1E}"/>
              </a:ext>
            </a:extLst>
          </p:cNvPr>
          <p:cNvSpPr>
            <a:spLocks noGrp="1"/>
          </p:cNvSpPr>
          <p:nvPr>
            <p:ph type="sldNum" sz="quarter" idx="12"/>
          </p:nvPr>
        </p:nvSpPr>
        <p:spPr/>
        <p:txBody>
          <a:bodyPr/>
          <a:lstStyle/>
          <a:p>
            <a:fld id="{DEB0CAC0-FDEA-4714-8442-0A5CA24B4B86}" type="slidenum">
              <a:rPr lang="hu-HU" smtClean="0"/>
              <a:t>20</a:t>
            </a:fld>
            <a:endParaRPr lang="hu-HU"/>
          </a:p>
        </p:txBody>
      </p:sp>
    </p:spTree>
    <p:extLst>
      <p:ext uri="{BB962C8B-B14F-4D97-AF65-F5344CB8AC3E}">
        <p14:creationId xmlns:p14="http://schemas.microsoft.com/office/powerpoint/2010/main" val="1476200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06591" y="945702"/>
            <a:ext cx="6808610" cy="1076045"/>
          </a:xfrm>
        </p:spPr>
        <p:txBody>
          <a:bodyPr/>
          <a:lstStyle/>
          <a:p>
            <a:r>
              <a:rPr lang="hu-HU" dirty="0">
                <a:latin typeface="+mn-lt"/>
              </a:rPr>
              <a:t>Social Integration MA </a:t>
            </a:r>
            <a:r>
              <a:rPr lang="hu-HU" dirty="0" err="1">
                <a:latin typeface="+mn-lt"/>
              </a:rPr>
              <a:t>Thesis</a:t>
            </a:r>
            <a:endParaRPr lang="hu-HU" dirty="0">
              <a:latin typeface="+mn-lt"/>
            </a:endParaRPr>
          </a:p>
        </p:txBody>
      </p:sp>
      <p:sp>
        <p:nvSpPr>
          <p:cNvPr id="4" name="Dia számának helye 3">
            <a:extLst>
              <a:ext uri="{FF2B5EF4-FFF2-40B4-BE49-F238E27FC236}">
                <a16:creationId xmlns:a16="http://schemas.microsoft.com/office/drawing/2014/main" id="{1DEC26DC-540A-4CE3-AD7E-663159619DBA}"/>
              </a:ext>
            </a:extLst>
          </p:cNvPr>
          <p:cNvSpPr>
            <a:spLocks noGrp="1"/>
          </p:cNvSpPr>
          <p:nvPr>
            <p:ph type="sldNum" sz="quarter" idx="12"/>
          </p:nvPr>
        </p:nvSpPr>
        <p:spPr/>
        <p:txBody>
          <a:bodyPr/>
          <a:lstStyle/>
          <a:p>
            <a:fld id="{DEB0CAC0-FDEA-4714-8442-0A5CA24B4B86}" type="slidenum">
              <a:rPr lang="hu-HU" smtClean="0"/>
              <a:t>21</a:t>
            </a:fld>
            <a:endParaRPr lang="hu-HU"/>
          </a:p>
        </p:txBody>
      </p:sp>
      <p:pic>
        <p:nvPicPr>
          <p:cNvPr id="8" name="Tartalom helye 7" descr="A képen szöveg, képernyőkép, menü, dokumentum látható&#10;&#10;Automatikusan generált leírás">
            <a:extLst>
              <a:ext uri="{FF2B5EF4-FFF2-40B4-BE49-F238E27FC236}">
                <a16:creationId xmlns:a16="http://schemas.microsoft.com/office/drawing/2014/main" id="{C566808F-8309-0963-4F1C-CC46353AD7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0690" y="2323493"/>
            <a:ext cx="7242620" cy="4136030"/>
          </a:xfrm>
        </p:spPr>
      </p:pic>
      <p:sp>
        <p:nvSpPr>
          <p:cNvPr id="3" name="Téglalap 2">
            <a:extLst>
              <a:ext uri="{FF2B5EF4-FFF2-40B4-BE49-F238E27FC236}">
                <a16:creationId xmlns:a16="http://schemas.microsoft.com/office/drawing/2014/main" id="{557C1508-1D65-11F6-7495-479B61486C61}"/>
              </a:ext>
            </a:extLst>
          </p:cNvPr>
          <p:cNvSpPr/>
          <p:nvPr/>
        </p:nvSpPr>
        <p:spPr>
          <a:xfrm>
            <a:off x="1107347" y="4102217"/>
            <a:ext cx="838899" cy="21811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Szövegdoboz 4">
            <a:extLst>
              <a:ext uri="{FF2B5EF4-FFF2-40B4-BE49-F238E27FC236}">
                <a16:creationId xmlns:a16="http://schemas.microsoft.com/office/drawing/2014/main" id="{8FB11802-5B56-5AFB-8002-310BF2624FC7}"/>
              </a:ext>
            </a:extLst>
          </p:cNvPr>
          <p:cNvSpPr txBox="1"/>
          <p:nvPr/>
        </p:nvSpPr>
        <p:spPr>
          <a:xfrm>
            <a:off x="2038525" y="4043331"/>
            <a:ext cx="2533475" cy="276999"/>
          </a:xfrm>
          <a:prstGeom prst="rect">
            <a:avLst/>
          </a:prstGeom>
          <a:noFill/>
        </p:spPr>
        <p:txBody>
          <a:bodyPr wrap="square" rtlCol="0">
            <a:spAutoFit/>
          </a:bodyPr>
          <a:lstStyle/>
          <a:p>
            <a:r>
              <a:rPr lang="hu-HU" sz="1200" dirty="0" err="1"/>
              <a:t>As</a:t>
            </a:r>
            <a:r>
              <a:rPr lang="hu-HU" sz="1200" dirty="0"/>
              <a:t> </a:t>
            </a:r>
            <a:r>
              <a:rPr lang="hu-HU" sz="1200" dirty="0" err="1"/>
              <a:t>soon</a:t>
            </a:r>
            <a:r>
              <a:rPr lang="hu-HU" sz="1200" dirty="0"/>
              <a:t> </a:t>
            </a:r>
            <a:r>
              <a:rPr lang="hu-HU" sz="1200" dirty="0" err="1"/>
              <a:t>as</a:t>
            </a:r>
            <a:r>
              <a:rPr lang="hu-HU" sz="1200" dirty="0"/>
              <a:t> </a:t>
            </a:r>
            <a:r>
              <a:rPr lang="hu-HU" sz="1200" dirty="0" err="1"/>
              <a:t>possible</a:t>
            </a:r>
            <a:r>
              <a:rPr lang="hu-HU" sz="1200" dirty="0"/>
              <a:t>!</a:t>
            </a:r>
          </a:p>
        </p:txBody>
      </p:sp>
    </p:spTree>
    <p:extLst>
      <p:ext uri="{BB962C8B-B14F-4D97-AF65-F5344CB8AC3E}">
        <p14:creationId xmlns:p14="http://schemas.microsoft.com/office/powerpoint/2010/main" val="3494940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9B3CD870-9501-090F-6C08-E0F2AC750361}"/>
              </a:ext>
            </a:extLst>
          </p:cNvPr>
          <p:cNvSpPr>
            <a:spLocks noGrp="1"/>
          </p:cNvSpPr>
          <p:nvPr>
            <p:ph idx="1"/>
          </p:nvPr>
        </p:nvSpPr>
        <p:spPr>
          <a:xfrm>
            <a:off x="464645" y="2033421"/>
            <a:ext cx="7533269" cy="3514951"/>
          </a:xfrm>
        </p:spPr>
        <p:txBody>
          <a:bodyPr>
            <a:normAutofit fontScale="77500" lnSpcReduction="20000"/>
          </a:bodyPr>
          <a:lstStyle/>
          <a:p>
            <a:pPr marL="0" indent="0">
              <a:buNone/>
            </a:pPr>
            <a:r>
              <a:rPr lang="hu-HU" dirty="0" err="1"/>
              <a:t>Thesis</a:t>
            </a:r>
            <a:r>
              <a:rPr lang="hu-HU" dirty="0"/>
              <a:t>:</a:t>
            </a:r>
          </a:p>
          <a:p>
            <a:pPr marL="0" indent="0">
              <a:buNone/>
            </a:pPr>
            <a:r>
              <a:rPr lang="hu-HU" dirty="0">
                <a:solidFill>
                  <a:schemeClr val="accent1">
                    <a:lumMod val="75000"/>
                  </a:schemeClr>
                </a:solidFill>
                <a:hlinkClick r:id="rId2">
                  <a:extLst>
                    <a:ext uri="{A12FA001-AC4F-418D-AE19-62706E023703}">
                      <ahyp:hlinkClr xmlns:ahyp="http://schemas.microsoft.com/office/drawing/2018/hyperlinkcolor" val="tx"/>
                    </a:ext>
                  </a:extLst>
                </a:hlinkClick>
              </a:rPr>
              <a:t>https://ippi.ppk.elte.hu/en/socialintegration-ma/thesis</a:t>
            </a:r>
            <a:endParaRPr lang="hu-HU" dirty="0">
              <a:solidFill>
                <a:schemeClr val="accent1">
                  <a:lumMod val="75000"/>
                </a:schemeClr>
              </a:solidFill>
            </a:endParaRPr>
          </a:p>
          <a:p>
            <a:pPr marL="0" indent="0">
              <a:buNone/>
            </a:pPr>
            <a:r>
              <a:rPr lang="hu-HU" dirty="0" err="1"/>
              <a:t>Plagiarism</a:t>
            </a:r>
            <a:r>
              <a:rPr lang="hu-HU" dirty="0"/>
              <a:t> is </a:t>
            </a:r>
            <a:r>
              <a:rPr lang="hu-HU" dirty="0" err="1"/>
              <a:t>forbidden</a:t>
            </a:r>
            <a:r>
              <a:rPr lang="hu-HU" dirty="0"/>
              <a:t>! </a:t>
            </a:r>
            <a:r>
              <a:rPr lang="hu-HU" dirty="0">
                <a:solidFill>
                  <a:srgbClr val="FF0000"/>
                </a:solidFill>
              </a:rPr>
              <a:t>TURNITIN software</a:t>
            </a:r>
          </a:p>
          <a:p>
            <a:pPr marL="0" indent="0">
              <a:buNone/>
            </a:pPr>
            <a:endParaRPr lang="hu-HU" dirty="0"/>
          </a:p>
          <a:p>
            <a:pPr marL="0" indent="0">
              <a:buNone/>
            </a:pPr>
            <a:r>
              <a:rPr lang="hu-HU" dirty="0" err="1"/>
              <a:t>Guide</a:t>
            </a:r>
            <a:r>
              <a:rPr lang="hu-HU" dirty="0"/>
              <a:t> </a:t>
            </a:r>
            <a:r>
              <a:rPr lang="hu-HU" dirty="0" err="1"/>
              <a:t>for</a:t>
            </a:r>
            <a:r>
              <a:rPr lang="hu-HU" dirty="0"/>
              <a:t> MA </a:t>
            </a:r>
            <a:r>
              <a:rPr lang="hu-HU" dirty="0" err="1"/>
              <a:t>thesis</a:t>
            </a:r>
            <a:r>
              <a:rPr lang="hu-HU" dirty="0"/>
              <a:t> </a:t>
            </a:r>
            <a:r>
              <a:rPr lang="hu-HU" dirty="0" err="1"/>
              <a:t>can</a:t>
            </a:r>
            <a:r>
              <a:rPr lang="hu-HU" dirty="0"/>
              <a:t> be </a:t>
            </a:r>
            <a:r>
              <a:rPr lang="hu-HU" dirty="0" err="1"/>
              <a:t>downloaded</a:t>
            </a:r>
            <a:r>
              <a:rPr lang="hu-HU" dirty="0"/>
              <a:t> </a:t>
            </a:r>
            <a:r>
              <a:rPr lang="hu-HU" dirty="0" err="1"/>
              <a:t>from</a:t>
            </a:r>
            <a:r>
              <a:rPr lang="hu-HU" dirty="0"/>
              <a:t> here:</a:t>
            </a:r>
          </a:p>
          <a:p>
            <a:pPr marL="0" indent="0">
              <a:buNone/>
            </a:pPr>
            <a:r>
              <a:rPr lang="hu-HU" dirty="0">
                <a:hlinkClick r:id="rId3"/>
              </a:rPr>
              <a:t>https://ippi.ppk.elte.hu/media/d2/88/1a8daf32c134afc2698e42e5d5de47db4b89dbebb9996547cfa66b9cbfef/IPPI_IIPE_thesis_topics_2021.pdf</a:t>
            </a:r>
            <a:endParaRPr lang="hu-HU" dirty="0"/>
          </a:p>
          <a:p>
            <a:pPr marL="0" indent="0">
              <a:buNone/>
            </a:pPr>
            <a:endParaRPr lang="hu-HU" dirty="0"/>
          </a:p>
          <a:p>
            <a:pPr marL="0" indent="0">
              <a:buNone/>
            </a:pPr>
            <a:r>
              <a:rPr lang="hu-HU" dirty="0" err="1"/>
              <a:t>Ethical</a:t>
            </a:r>
            <a:r>
              <a:rPr lang="hu-HU" dirty="0"/>
              <a:t> </a:t>
            </a:r>
            <a:r>
              <a:rPr lang="hu-HU" dirty="0" err="1"/>
              <a:t>permission</a:t>
            </a:r>
            <a:r>
              <a:rPr lang="hu-HU" dirty="0"/>
              <a:t>: </a:t>
            </a:r>
          </a:p>
          <a:p>
            <a:pPr marL="0" indent="0">
              <a:buNone/>
            </a:pPr>
            <a:r>
              <a:rPr lang="hu-HU" dirty="0">
                <a:hlinkClick r:id="rId4"/>
              </a:rPr>
              <a:t>https://www.ppk.elte.hu/en/research-ethics-committee/requests</a:t>
            </a:r>
            <a:endParaRPr lang="hu-HU" dirty="0"/>
          </a:p>
          <a:p>
            <a:pPr marL="0" indent="0">
              <a:buNone/>
            </a:pPr>
            <a:endParaRPr lang="hu-HU" dirty="0"/>
          </a:p>
          <a:p>
            <a:pPr marL="0" indent="0">
              <a:buNone/>
            </a:pPr>
            <a:r>
              <a:rPr lang="hu-HU" dirty="0" err="1"/>
              <a:t>Final</a:t>
            </a:r>
            <a:r>
              <a:rPr lang="hu-HU" dirty="0"/>
              <a:t> </a:t>
            </a:r>
            <a:r>
              <a:rPr lang="hu-HU" dirty="0" err="1"/>
              <a:t>exam</a:t>
            </a:r>
            <a:r>
              <a:rPr lang="hu-HU" dirty="0"/>
              <a:t> </a:t>
            </a:r>
            <a:r>
              <a:rPr lang="hu-HU" dirty="0" err="1"/>
              <a:t>process</a:t>
            </a:r>
            <a:r>
              <a:rPr lang="hu-HU" dirty="0"/>
              <a:t>:</a:t>
            </a:r>
          </a:p>
          <a:p>
            <a:pPr marL="0" indent="0">
              <a:buNone/>
            </a:pPr>
            <a:r>
              <a:rPr lang="hu-HU" dirty="0">
                <a:hlinkClick r:id="rId5"/>
              </a:rPr>
              <a:t>https://ippi.ppk.elte.hu/en/socialintegration-ma/finalexam</a:t>
            </a:r>
            <a:endParaRPr lang="hu-HU" dirty="0"/>
          </a:p>
        </p:txBody>
      </p:sp>
      <p:sp>
        <p:nvSpPr>
          <p:cNvPr id="4" name="Dia számának helye 3">
            <a:extLst>
              <a:ext uri="{FF2B5EF4-FFF2-40B4-BE49-F238E27FC236}">
                <a16:creationId xmlns:a16="http://schemas.microsoft.com/office/drawing/2014/main" id="{5BCC51EE-4B64-F4D9-5406-DEBD7F414615}"/>
              </a:ext>
            </a:extLst>
          </p:cNvPr>
          <p:cNvSpPr>
            <a:spLocks noGrp="1"/>
          </p:cNvSpPr>
          <p:nvPr>
            <p:ph type="sldNum" sz="quarter" idx="12"/>
          </p:nvPr>
        </p:nvSpPr>
        <p:spPr/>
        <p:txBody>
          <a:bodyPr/>
          <a:lstStyle/>
          <a:p>
            <a:fld id="{DEB0CAC0-FDEA-4714-8442-0A5CA24B4B86}" type="slidenum">
              <a:rPr lang="hu-HU" smtClean="0"/>
              <a:t>22</a:t>
            </a:fld>
            <a:endParaRPr lang="hu-HU"/>
          </a:p>
        </p:txBody>
      </p:sp>
    </p:spTree>
    <p:extLst>
      <p:ext uri="{BB962C8B-B14F-4D97-AF65-F5344CB8AC3E}">
        <p14:creationId xmlns:p14="http://schemas.microsoft.com/office/powerpoint/2010/main" val="1363922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latin typeface="+mn-lt"/>
              </a:rPr>
              <a:t>Társadalmi befogadás tanulmányok MA </a:t>
            </a:r>
            <a:br>
              <a:rPr lang="hu-HU" dirty="0">
                <a:latin typeface="+mn-lt"/>
              </a:rPr>
            </a:br>
            <a:r>
              <a:rPr lang="hu-HU" dirty="0">
                <a:latin typeface="+mn-lt"/>
              </a:rPr>
              <a:t>Iskolai és Terepgyakorlat: </a:t>
            </a:r>
            <a:br>
              <a:rPr lang="hu-HU" dirty="0">
                <a:latin typeface="+mn-lt"/>
              </a:rPr>
            </a:br>
            <a:r>
              <a:rPr lang="hu-HU" dirty="0">
                <a:latin typeface="+mn-lt"/>
              </a:rPr>
              <a:t>Csereklye Erzsébet és </a:t>
            </a:r>
            <a:r>
              <a:rPr lang="hu-HU" dirty="0" err="1">
                <a:latin typeface="+mn-lt"/>
              </a:rPr>
              <a:t>Endrődy</a:t>
            </a:r>
            <a:r>
              <a:rPr lang="hu-HU" dirty="0">
                <a:latin typeface="+mn-lt"/>
              </a:rPr>
              <a:t> Orsolya</a:t>
            </a:r>
          </a:p>
        </p:txBody>
      </p:sp>
      <p:sp>
        <p:nvSpPr>
          <p:cNvPr id="3" name="Tartalom helye 2"/>
          <p:cNvSpPr>
            <a:spLocks noGrp="1"/>
          </p:cNvSpPr>
          <p:nvPr>
            <p:ph idx="1"/>
          </p:nvPr>
        </p:nvSpPr>
        <p:spPr>
          <a:xfrm>
            <a:off x="489812" y="2939432"/>
            <a:ext cx="8025538" cy="3514951"/>
          </a:xfrm>
        </p:spPr>
        <p:txBody>
          <a:bodyPr>
            <a:normAutofit fontScale="92500"/>
          </a:bodyPr>
          <a:lstStyle/>
          <a:p>
            <a:pPr marL="0" indent="0">
              <a:buNone/>
            </a:pPr>
            <a:r>
              <a:rPr lang="hu-HU" dirty="0"/>
              <a:t>Iskolai gyakorlat: 2023. őszi félév (TBTM17-126, </a:t>
            </a:r>
            <a:r>
              <a:rPr lang="hu-HU" dirty="0" err="1"/>
              <a:t>lev</a:t>
            </a:r>
            <a:r>
              <a:rPr lang="hu-HU" dirty="0"/>
              <a:t>.: TBTM21-126L – 3. félév)</a:t>
            </a:r>
          </a:p>
          <a:p>
            <a:pPr marL="0" indent="0">
              <a:buNone/>
            </a:pPr>
            <a:r>
              <a:rPr lang="hu-HU" dirty="0">
                <a:hlinkClick r:id="rId2"/>
              </a:rPr>
              <a:t>https://ippi.ppk.elte.hu/tarsadalmibefogadas-ma/iskgyak</a:t>
            </a:r>
            <a:endParaRPr lang="hu-HU" dirty="0"/>
          </a:p>
          <a:p>
            <a:pPr marL="0" indent="0">
              <a:buNone/>
            </a:pPr>
            <a:endParaRPr lang="hu-HU" dirty="0"/>
          </a:p>
          <a:p>
            <a:pPr marL="0" indent="0">
              <a:buNone/>
            </a:pPr>
            <a:r>
              <a:rPr lang="hu-HU" dirty="0"/>
              <a:t>Terepgyakorlat: 2024. tavaszi félév (TBTM17-229, </a:t>
            </a:r>
            <a:r>
              <a:rPr lang="hu-HU" dirty="0" err="1"/>
              <a:t>lev</a:t>
            </a:r>
            <a:r>
              <a:rPr lang="hu-HU" dirty="0"/>
              <a:t>.: TBTM21-128L – 4. félév) </a:t>
            </a:r>
            <a:r>
              <a:rPr lang="hu-HU" dirty="0">
                <a:hlinkClick r:id="rId3"/>
              </a:rPr>
              <a:t>https://ippi.ppk.elte.hu/tarsadalmibefogadas-ma/terepgyak</a:t>
            </a:r>
            <a:endParaRPr lang="hu-HU" dirty="0"/>
          </a:p>
          <a:p>
            <a:pPr marL="0" indent="0">
              <a:buNone/>
            </a:pPr>
            <a:endParaRPr lang="hu-HU" dirty="0"/>
          </a:p>
          <a:p>
            <a:pPr marL="0" indent="0">
              <a:buNone/>
            </a:pPr>
            <a:r>
              <a:rPr lang="hu-HU" dirty="0"/>
              <a:t>Partnerek: </a:t>
            </a:r>
            <a:r>
              <a:rPr lang="hu-HU" dirty="0">
                <a:hlinkClick r:id="rId4"/>
              </a:rPr>
              <a:t>https://ippi.ppk.elte.hu/tarsadalmibefogadas-ma/szakgyak</a:t>
            </a:r>
            <a:endParaRPr lang="hu-HU" dirty="0"/>
          </a:p>
          <a:p>
            <a:pPr marL="0" indent="0">
              <a:buNone/>
            </a:pPr>
            <a:r>
              <a:rPr lang="hu-HU" dirty="0"/>
              <a:t>Pl.: Alapvető Jogok Biztosának Hivatala, </a:t>
            </a:r>
            <a:r>
              <a:rPr lang="hu-HU" dirty="0" err="1"/>
              <a:t>Anthropolis</a:t>
            </a:r>
            <a:r>
              <a:rPr lang="hu-HU" dirty="0"/>
              <a:t> Egyesület, Artemisszió Alapítvány, Egyesek Ifjúsági Egyesület, Igazgyöngy Alapítvány, Menedék Egyesület, Dr. </a:t>
            </a:r>
            <a:r>
              <a:rPr lang="hu-HU" dirty="0" err="1"/>
              <a:t>Ámbédkar</a:t>
            </a:r>
            <a:r>
              <a:rPr lang="hu-HU" dirty="0"/>
              <a:t> Iskola, Bambi Marina Óvoda, Budapest </a:t>
            </a:r>
            <a:r>
              <a:rPr lang="hu-HU" dirty="0" err="1"/>
              <a:t>School</a:t>
            </a:r>
            <a:endParaRPr lang="hu-HU" dirty="0"/>
          </a:p>
          <a:p>
            <a:pPr marL="0" indent="0">
              <a:buNone/>
            </a:pPr>
            <a:endParaRPr lang="hu-HU" dirty="0"/>
          </a:p>
        </p:txBody>
      </p:sp>
      <p:sp>
        <p:nvSpPr>
          <p:cNvPr id="4" name="Dia számának helye 3">
            <a:extLst>
              <a:ext uri="{FF2B5EF4-FFF2-40B4-BE49-F238E27FC236}">
                <a16:creationId xmlns:a16="http://schemas.microsoft.com/office/drawing/2014/main" id="{5C12A7AE-67F1-49B2-BFA9-BFFF35D2D1E5}"/>
              </a:ext>
            </a:extLst>
          </p:cNvPr>
          <p:cNvSpPr>
            <a:spLocks noGrp="1"/>
          </p:cNvSpPr>
          <p:nvPr>
            <p:ph type="sldNum" sz="quarter" idx="12"/>
          </p:nvPr>
        </p:nvSpPr>
        <p:spPr/>
        <p:txBody>
          <a:bodyPr/>
          <a:lstStyle/>
          <a:p>
            <a:fld id="{DEB0CAC0-FDEA-4714-8442-0A5CA24B4B86}" type="slidenum">
              <a:rPr lang="hu-HU" smtClean="0"/>
              <a:t>23</a:t>
            </a:fld>
            <a:endParaRPr lang="hu-HU"/>
          </a:p>
        </p:txBody>
      </p:sp>
    </p:spTree>
    <p:extLst>
      <p:ext uri="{BB962C8B-B14F-4D97-AF65-F5344CB8AC3E}">
        <p14:creationId xmlns:p14="http://schemas.microsoft.com/office/powerpoint/2010/main" val="1453246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89812" y="1285380"/>
            <a:ext cx="8414491" cy="1325563"/>
          </a:xfrm>
        </p:spPr>
        <p:txBody>
          <a:bodyPr>
            <a:normAutofit/>
          </a:bodyPr>
          <a:lstStyle/>
          <a:p>
            <a:r>
              <a:rPr lang="hu-HU" dirty="0">
                <a:latin typeface="+mn-lt"/>
              </a:rPr>
              <a:t>Social Integration MA </a:t>
            </a:r>
            <a:r>
              <a:rPr lang="hu-HU" dirty="0" err="1">
                <a:latin typeface="+mn-lt"/>
              </a:rPr>
              <a:t>Internship</a:t>
            </a:r>
            <a:r>
              <a:rPr lang="hu-HU" dirty="0">
                <a:latin typeface="+mn-lt"/>
              </a:rPr>
              <a:t>/</a:t>
            </a:r>
            <a:r>
              <a:rPr lang="hu-HU" dirty="0" err="1">
                <a:latin typeface="+mn-lt"/>
              </a:rPr>
              <a:t>Fieldwork</a:t>
            </a:r>
            <a:r>
              <a:rPr lang="hu-HU" dirty="0">
                <a:latin typeface="+mn-lt"/>
              </a:rPr>
              <a:t>:</a:t>
            </a:r>
            <a:br>
              <a:rPr lang="hu-HU" dirty="0">
                <a:latin typeface="+mn-lt"/>
              </a:rPr>
            </a:br>
            <a:r>
              <a:rPr lang="hu-HU" dirty="0">
                <a:latin typeface="+mn-lt"/>
              </a:rPr>
              <a:t>Zsuzsa Vidra, Orsolya Endrődy</a:t>
            </a:r>
          </a:p>
        </p:txBody>
      </p:sp>
      <p:sp>
        <p:nvSpPr>
          <p:cNvPr id="3" name="Tartalom helye 2"/>
          <p:cNvSpPr>
            <a:spLocks noGrp="1"/>
          </p:cNvSpPr>
          <p:nvPr>
            <p:ph idx="1"/>
          </p:nvPr>
        </p:nvSpPr>
        <p:spPr>
          <a:xfrm>
            <a:off x="489812" y="2687762"/>
            <a:ext cx="7878333" cy="3514951"/>
          </a:xfrm>
        </p:spPr>
        <p:txBody>
          <a:bodyPr>
            <a:normAutofit lnSpcReduction="10000"/>
          </a:bodyPr>
          <a:lstStyle/>
          <a:p>
            <a:pPr marL="0" indent="0">
              <a:buNone/>
            </a:pPr>
            <a:r>
              <a:rPr lang="hu-HU" dirty="0"/>
              <a:t>Fieldwork: 2024. Spring </a:t>
            </a:r>
            <a:r>
              <a:rPr lang="hu-HU" dirty="0" err="1"/>
              <a:t>semester</a:t>
            </a:r>
            <a:r>
              <a:rPr lang="hu-HU" dirty="0"/>
              <a:t> (SOCM17-228 – 4th </a:t>
            </a:r>
            <a:r>
              <a:rPr lang="hu-HU" dirty="0" err="1"/>
              <a:t>semester</a:t>
            </a:r>
            <a:r>
              <a:rPr lang="hu-HU" dirty="0"/>
              <a:t>)</a:t>
            </a:r>
          </a:p>
          <a:p>
            <a:pPr marL="0" indent="0">
              <a:buNone/>
            </a:pPr>
            <a:r>
              <a:rPr lang="hu-HU" dirty="0">
                <a:hlinkClick r:id="rId2"/>
              </a:rPr>
              <a:t>https://ippi.ppk.elte.hu/en/socialintegration-ma/field</a:t>
            </a:r>
            <a:endParaRPr lang="hu-HU" dirty="0"/>
          </a:p>
          <a:p>
            <a:pPr marL="0" indent="0">
              <a:buNone/>
            </a:pPr>
            <a:br>
              <a:rPr lang="hu-HU" dirty="0"/>
            </a:br>
            <a:r>
              <a:rPr lang="hu-HU" dirty="0"/>
              <a:t>Coordinator: Zsuzsa Vidra and Orsolya Endrődy</a:t>
            </a:r>
            <a:br>
              <a:rPr lang="hu-HU" dirty="0"/>
            </a:br>
            <a:endParaRPr lang="hu-HU" dirty="0"/>
          </a:p>
          <a:p>
            <a:pPr marL="0" indent="0">
              <a:buNone/>
            </a:pPr>
            <a:r>
              <a:rPr lang="en-US" dirty="0"/>
              <a:t>Partners</a:t>
            </a:r>
            <a:r>
              <a:rPr lang="hu-HU" dirty="0"/>
              <a:t>: </a:t>
            </a:r>
            <a:r>
              <a:rPr lang="en-US" dirty="0"/>
              <a:t>NGO-s, and other organizations</a:t>
            </a:r>
            <a:r>
              <a:rPr lang="hu-HU" dirty="0"/>
              <a:t> </a:t>
            </a:r>
            <a:r>
              <a:rPr lang="hu-HU" dirty="0">
                <a:hlinkClick r:id="rId3"/>
              </a:rPr>
              <a:t>https://ippi.ppk.elte.hu/en/socialintegration-ma/practice</a:t>
            </a:r>
            <a:endParaRPr lang="hu-HU" dirty="0"/>
          </a:p>
          <a:p>
            <a:pPr marL="0" indent="0">
              <a:buNone/>
            </a:pPr>
            <a:endParaRPr lang="hu-HU" dirty="0"/>
          </a:p>
          <a:p>
            <a:pPr marL="0" indent="0">
              <a:buNone/>
            </a:pPr>
            <a:r>
              <a:rPr lang="hu-HU" dirty="0"/>
              <a:t>e.g.: Anthropolis Association, </a:t>
            </a:r>
            <a:r>
              <a:rPr lang="en-US" dirty="0"/>
              <a:t>ELTE  Rector's Cabinet</a:t>
            </a:r>
            <a:r>
              <a:rPr lang="hu-HU" dirty="0"/>
              <a:t>, ELTE PPK</a:t>
            </a:r>
            <a:r>
              <a:rPr lang="en-US" dirty="0"/>
              <a:t> International Office, </a:t>
            </a:r>
            <a:r>
              <a:rPr lang="hu-HU" dirty="0"/>
              <a:t>Fulbright Hungary, </a:t>
            </a:r>
            <a:r>
              <a:rPr lang="en-US" dirty="0"/>
              <a:t>Menedék - Hungarian Association for Migrants, </a:t>
            </a:r>
            <a:r>
              <a:rPr lang="hu-HU" dirty="0"/>
              <a:t>Budapest School</a:t>
            </a:r>
          </a:p>
        </p:txBody>
      </p:sp>
      <p:sp>
        <p:nvSpPr>
          <p:cNvPr id="4" name="Dia számának helye 3">
            <a:extLst>
              <a:ext uri="{FF2B5EF4-FFF2-40B4-BE49-F238E27FC236}">
                <a16:creationId xmlns:a16="http://schemas.microsoft.com/office/drawing/2014/main" id="{26B68518-F230-4F9E-B6D5-2500A400D944}"/>
              </a:ext>
            </a:extLst>
          </p:cNvPr>
          <p:cNvSpPr>
            <a:spLocks noGrp="1"/>
          </p:cNvSpPr>
          <p:nvPr>
            <p:ph type="sldNum" sz="quarter" idx="12"/>
          </p:nvPr>
        </p:nvSpPr>
        <p:spPr/>
        <p:txBody>
          <a:bodyPr/>
          <a:lstStyle/>
          <a:p>
            <a:fld id="{DEB0CAC0-FDEA-4714-8442-0A5CA24B4B86}" type="slidenum">
              <a:rPr lang="hu-HU" smtClean="0"/>
              <a:t>24</a:t>
            </a:fld>
            <a:endParaRPr lang="hu-HU"/>
          </a:p>
        </p:txBody>
      </p:sp>
    </p:spTree>
    <p:extLst>
      <p:ext uri="{BB962C8B-B14F-4D97-AF65-F5344CB8AC3E}">
        <p14:creationId xmlns:p14="http://schemas.microsoft.com/office/powerpoint/2010/main" val="4102574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24861" y="1062182"/>
            <a:ext cx="7602393" cy="1174991"/>
          </a:xfrm>
        </p:spPr>
        <p:txBody>
          <a:bodyPr>
            <a:normAutofit/>
          </a:bodyPr>
          <a:lstStyle/>
          <a:p>
            <a:pPr algn="ctr"/>
            <a:r>
              <a:rPr lang="hu-HU" dirty="0">
                <a:latin typeface="+mn-lt"/>
              </a:rPr>
              <a:t>Hallgatói élet / Students’ life</a:t>
            </a:r>
          </a:p>
        </p:txBody>
      </p:sp>
      <p:pic>
        <p:nvPicPr>
          <p:cNvPr id="6" name="Kép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92" y="2466109"/>
            <a:ext cx="4234873" cy="4234873"/>
          </a:xfrm>
          <a:prstGeom prst="rect">
            <a:avLst/>
          </a:prstGeom>
        </p:spPr>
      </p:pic>
      <p:sp>
        <p:nvSpPr>
          <p:cNvPr id="3" name="Dia számának helye 2">
            <a:extLst>
              <a:ext uri="{FF2B5EF4-FFF2-40B4-BE49-F238E27FC236}">
                <a16:creationId xmlns:a16="http://schemas.microsoft.com/office/drawing/2014/main" id="{317328F6-8A13-4C60-BF79-5292A73BD468}"/>
              </a:ext>
            </a:extLst>
          </p:cNvPr>
          <p:cNvSpPr>
            <a:spLocks noGrp="1"/>
          </p:cNvSpPr>
          <p:nvPr>
            <p:ph type="sldNum" sz="quarter" idx="12"/>
          </p:nvPr>
        </p:nvSpPr>
        <p:spPr/>
        <p:txBody>
          <a:bodyPr/>
          <a:lstStyle/>
          <a:p>
            <a:fld id="{DEB0CAC0-FDEA-4714-8442-0A5CA24B4B86}" type="slidenum">
              <a:rPr lang="hu-HU" smtClean="0"/>
              <a:t>25</a:t>
            </a:fld>
            <a:endParaRPr lang="hu-HU"/>
          </a:p>
        </p:txBody>
      </p:sp>
      <p:pic>
        <p:nvPicPr>
          <p:cNvPr id="8" name="Kép 7">
            <a:extLst>
              <a:ext uri="{FF2B5EF4-FFF2-40B4-BE49-F238E27FC236}">
                <a16:creationId xmlns:a16="http://schemas.microsoft.com/office/drawing/2014/main" id="{863F0718-70FC-7C03-F917-4264D1EB2E7D}"/>
              </a:ext>
            </a:extLst>
          </p:cNvPr>
          <p:cNvPicPr>
            <a:picLocks noChangeAspect="1"/>
          </p:cNvPicPr>
          <p:nvPr/>
        </p:nvPicPr>
        <p:blipFill>
          <a:blip r:embed="rId3"/>
          <a:stretch>
            <a:fillRect/>
          </a:stretch>
        </p:blipFill>
        <p:spPr>
          <a:xfrm>
            <a:off x="4396222" y="2466109"/>
            <a:ext cx="4634386" cy="3410908"/>
          </a:xfrm>
          <a:prstGeom prst="rect">
            <a:avLst/>
          </a:prstGeom>
        </p:spPr>
      </p:pic>
    </p:spTree>
    <p:extLst>
      <p:ext uri="{BB962C8B-B14F-4D97-AF65-F5344CB8AC3E}">
        <p14:creationId xmlns:p14="http://schemas.microsoft.com/office/powerpoint/2010/main" val="1268295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a:latin typeface="+mn-lt"/>
              </a:rPr>
              <a:t>Hallgatói Követelményrendszer (HKR)</a:t>
            </a:r>
            <a:br>
              <a:rPr lang="hu-HU" dirty="0"/>
            </a:br>
            <a:r>
              <a:rPr lang="hu-HU" sz="2200" dirty="0">
                <a:hlinkClick r:id="rId2"/>
              </a:rPr>
              <a:t>https://www.elte.hu/dstore/document/689/ELTE_SZMSZ_II.pdf</a:t>
            </a:r>
            <a:endParaRPr lang="hu-HU" sz="2200" dirty="0"/>
          </a:p>
        </p:txBody>
      </p:sp>
      <p:sp>
        <p:nvSpPr>
          <p:cNvPr id="3" name="Tartalom helye 2"/>
          <p:cNvSpPr>
            <a:spLocks noGrp="1"/>
          </p:cNvSpPr>
          <p:nvPr>
            <p:ph idx="1"/>
          </p:nvPr>
        </p:nvSpPr>
        <p:spPr/>
        <p:txBody>
          <a:bodyPr>
            <a:normAutofit fontScale="92500"/>
          </a:bodyPr>
          <a:lstStyle/>
          <a:p>
            <a:pPr algn="just"/>
            <a:r>
              <a:rPr lang="hu-HU" dirty="0"/>
              <a:t>32. § (3) „A hallgatói jogviszony alapján a hallgató köteles a jogszabályok, az Egyetem szabályzatai, így különösen a jelen Szabályzat, valamint a szak (ideértve a felsőoktatási szakképzést is) tantervének keretei között tanulmányait megtervezni és a tanulmányi kötelezettségeknek eleget tenni. Ennek során a hallgató köteles használni az Elektronikus Tanulmányi Rendszert és – jogviszonyának aktív vagy passzív mivoltára tekintet nélkül – folyamatosan figyelemmel kísérni az abban általában, illetve kifejezetten részére címzetten közzétett egyetemi információkat, közleményeket.”</a:t>
            </a:r>
          </a:p>
          <a:p>
            <a:pPr algn="just"/>
            <a:r>
              <a:rPr lang="hu-HU" dirty="0"/>
              <a:t>519. § (4) „A hallgatónak az egyetemi levelezései során az Elektronikus Tanulmányi Rendszerben megadott e-mail címét kell használnia.”</a:t>
            </a:r>
          </a:p>
          <a:p>
            <a:endParaRPr lang="hu-HU" dirty="0"/>
          </a:p>
        </p:txBody>
      </p:sp>
      <p:sp>
        <p:nvSpPr>
          <p:cNvPr id="4" name="Dia számának helye 3">
            <a:extLst>
              <a:ext uri="{FF2B5EF4-FFF2-40B4-BE49-F238E27FC236}">
                <a16:creationId xmlns:a16="http://schemas.microsoft.com/office/drawing/2014/main" id="{87C0B368-3DAE-49C8-B1D5-E86CAAA33BB1}"/>
              </a:ext>
            </a:extLst>
          </p:cNvPr>
          <p:cNvSpPr>
            <a:spLocks noGrp="1"/>
          </p:cNvSpPr>
          <p:nvPr>
            <p:ph type="sldNum" sz="quarter" idx="12"/>
          </p:nvPr>
        </p:nvSpPr>
        <p:spPr/>
        <p:txBody>
          <a:bodyPr/>
          <a:lstStyle/>
          <a:p>
            <a:fld id="{DEB0CAC0-FDEA-4714-8442-0A5CA24B4B86}" type="slidenum">
              <a:rPr lang="hu-HU" smtClean="0"/>
              <a:t>26</a:t>
            </a:fld>
            <a:endParaRPr lang="hu-HU"/>
          </a:p>
        </p:txBody>
      </p:sp>
    </p:spTree>
    <p:extLst>
      <p:ext uri="{BB962C8B-B14F-4D97-AF65-F5344CB8AC3E}">
        <p14:creationId xmlns:p14="http://schemas.microsoft.com/office/powerpoint/2010/main" val="1898160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920253F-296F-4A0E-A9BA-0E1E646FEB41}"/>
              </a:ext>
            </a:extLst>
          </p:cNvPr>
          <p:cNvSpPr>
            <a:spLocks noGrp="1"/>
          </p:cNvSpPr>
          <p:nvPr>
            <p:ph type="title"/>
          </p:nvPr>
        </p:nvSpPr>
        <p:spPr>
          <a:xfrm>
            <a:off x="489812" y="1362199"/>
            <a:ext cx="7533269" cy="1325563"/>
          </a:xfrm>
        </p:spPr>
        <p:txBody>
          <a:bodyPr>
            <a:normAutofit fontScale="90000"/>
          </a:bodyPr>
          <a:lstStyle/>
          <a:p>
            <a:r>
              <a:rPr lang="hu-HU" sz="3700" dirty="0">
                <a:latin typeface="+mn-lt"/>
              </a:rPr>
              <a:t>Academic Regulations for Students</a:t>
            </a:r>
            <a:br>
              <a:rPr lang="hu-HU" dirty="0"/>
            </a:br>
            <a:r>
              <a:rPr lang="hu-HU" sz="2400" dirty="0">
                <a:hlinkClick r:id="rId2"/>
              </a:rPr>
              <a:t>https://www.elte.hu/en/dstore/document/164/ELTE_SZMSZ_II_EN_210901.pdf</a:t>
            </a:r>
            <a:br>
              <a:rPr lang="hu-HU" dirty="0"/>
            </a:br>
            <a:endParaRPr lang="hu-HU" dirty="0"/>
          </a:p>
        </p:txBody>
      </p:sp>
      <p:sp>
        <p:nvSpPr>
          <p:cNvPr id="3" name="Tartalom helye 2">
            <a:extLst>
              <a:ext uri="{FF2B5EF4-FFF2-40B4-BE49-F238E27FC236}">
                <a16:creationId xmlns:a16="http://schemas.microsoft.com/office/drawing/2014/main" id="{BE07C380-4AA5-40A3-8347-F989EC9BC016}"/>
              </a:ext>
            </a:extLst>
          </p:cNvPr>
          <p:cNvSpPr>
            <a:spLocks noGrp="1"/>
          </p:cNvSpPr>
          <p:nvPr>
            <p:ph idx="1"/>
          </p:nvPr>
        </p:nvSpPr>
        <p:spPr/>
        <p:txBody>
          <a:bodyPr>
            <a:normAutofit/>
          </a:bodyPr>
          <a:lstStyle/>
          <a:p>
            <a:r>
              <a:rPr lang="hu-HU" sz="1900" dirty="0"/>
              <a:t>32. (3) „</a:t>
            </a:r>
            <a:r>
              <a:rPr lang="en-US" sz="1900" dirty="0"/>
              <a:t>The legal relation of the student status obliges the Student to comply with the law, the University’s regulations and in particular the present Regulations, and to meet the academic requirements of the faculty. As long as the Student status is valid, be it active or passive, the Student is obliged to use the Electronic Registration System and to read all information published therein, whether it is of general or personal concern.</a:t>
            </a:r>
            <a:r>
              <a:rPr lang="hu-HU" sz="1900" dirty="0"/>
              <a:t>”</a:t>
            </a:r>
          </a:p>
          <a:p>
            <a:r>
              <a:rPr lang="en-US" sz="1900" dirty="0"/>
              <a:t> </a:t>
            </a:r>
            <a:r>
              <a:rPr lang="hu-HU" sz="1900" dirty="0"/>
              <a:t>519. </a:t>
            </a:r>
            <a:r>
              <a:rPr lang="en-US" sz="1900" dirty="0"/>
              <a:t>(4) </a:t>
            </a:r>
            <a:r>
              <a:rPr lang="hu-HU" sz="1900" dirty="0"/>
              <a:t>„</a:t>
            </a:r>
            <a:r>
              <a:rPr lang="en-US" sz="1900" dirty="0"/>
              <a:t>The student shall use the email address given in the Electronic Registration System during his/her correspondence with the university.</a:t>
            </a:r>
            <a:r>
              <a:rPr lang="hu-HU" sz="1900" dirty="0"/>
              <a:t>”</a:t>
            </a:r>
          </a:p>
        </p:txBody>
      </p:sp>
      <p:sp>
        <p:nvSpPr>
          <p:cNvPr id="4" name="Dia számának helye 3">
            <a:extLst>
              <a:ext uri="{FF2B5EF4-FFF2-40B4-BE49-F238E27FC236}">
                <a16:creationId xmlns:a16="http://schemas.microsoft.com/office/drawing/2014/main" id="{C8C7CA8F-0EF7-4643-964A-4DE6CEA6D1E1}"/>
              </a:ext>
            </a:extLst>
          </p:cNvPr>
          <p:cNvSpPr>
            <a:spLocks noGrp="1"/>
          </p:cNvSpPr>
          <p:nvPr>
            <p:ph type="sldNum" sz="quarter" idx="12"/>
          </p:nvPr>
        </p:nvSpPr>
        <p:spPr/>
        <p:txBody>
          <a:bodyPr/>
          <a:lstStyle/>
          <a:p>
            <a:fld id="{DEB0CAC0-FDEA-4714-8442-0A5CA24B4B86}" type="slidenum">
              <a:rPr lang="hu-HU" smtClean="0"/>
              <a:t>27</a:t>
            </a:fld>
            <a:endParaRPr lang="hu-HU"/>
          </a:p>
        </p:txBody>
      </p:sp>
    </p:spTree>
    <p:extLst>
      <p:ext uri="{BB962C8B-B14F-4D97-AF65-F5344CB8AC3E}">
        <p14:creationId xmlns:p14="http://schemas.microsoft.com/office/powerpoint/2010/main" val="2821852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half" idx="2"/>
          </p:nvPr>
        </p:nvSpPr>
        <p:spPr>
          <a:xfrm>
            <a:off x="506482" y="2574595"/>
            <a:ext cx="4008369" cy="3455270"/>
          </a:xfrm>
        </p:spPr>
        <p:txBody>
          <a:bodyPr>
            <a:normAutofit/>
          </a:bodyPr>
          <a:lstStyle/>
          <a:p>
            <a:r>
              <a:rPr lang="hu-HU" sz="1600" dirty="0"/>
              <a:t>Tanulmányi ügyintéző</a:t>
            </a:r>
          </a:p>
          <a:p>
            <a:pPr marL="0" indent="0">
              <a:buNone/>
            </a:pPr>
            <a:r>
              <a:rPr lang="hu-HU" sz="1600" dirty="0"/>
              <a:t>	</a:t>
            </a:r>
            <a:r>
              <a:rPr lang="hu-HU" sz="1600" b="1" dirty="0"/>
              <a:t>Danczák Judit</a:t>
            </a:r>
          </a:p>
          <a:p>
            <a:pPr marL="0" indent="0">
              <a:buNone/>
            </a:pPr>
            <a:r>
              <a:rPr lang="hu-HU" sz="1600" dirty="0"/>
              <a:t>	</a:t>
            </a:r>
            <a:r>
              <a:rPr lang="en-US" sz="1600" dirty="0" err="1"/>
              <a:t>telefon</a:t>
            </a:r>
            <a:r>
              <a:rPr lang="en-US" sz="1600" dirty="0"/>
              <a:t>: (+36-1)461-4500/3</a:t>
            </a:r>
            <a:r>
              <a:rPr lang="hu-HU" sz="1600" dirty="0"/>
              <a:t>495</a:t>
            </a:r>
            <a:br>
              <a:rPr lang="en-US" sz="1600" dirty="0"/>
            </a:br>
            <a:r>
              <a:rPr lang="hu-HU" sz="1600" dirty="0"/>
              <a:t>	</a:t>
            </a:r>
            <a:r>
              <a:rPr lang="en-US" sz="1600" dirty="0"/>
              <a:t>email:  </a:t>
            </a:r>
            <a:r>
              <a:rPr lang="hu-HU" sz="1600" dirty="0" err="1">
                <a:hlinkClick r:id="rId2"/>
              </a:rPr>
              <a:t>danczak.judit</a:t>
            </a:r>
            <a:r>
              <a:rPr lang="en-US" sz="1600" dirty="0">
                <a:hlinkClick r:id="rId2"/>
              </a:rPr>
              <a:t>@ppk.elte.hu</a:t>
            </a:r>
            <a:br>
              <a:rPr lang="hu-HU" sz="1600" dirty="0"/>
            </a:br>
            <a:r>
              <a:rPr lang="hu-HU" sz="1600" dirty="0"/>
              <a:t>	Kazy épület, I. emelet</a:t>
            </a:r>
            <a:br>
              <a:rPr lang="hu-HU" sz="1600" dirty="0"/>
            </a:br>
            <a:br>
              <a:rPr lang="en-US" sz="1600" dirty="0"/>
            </a:br>
            <a:r>
              <a:rPr lang="hu-HU" sz="1600" dirty="0">
                <a:hlinkClick r:id="rId3"/>
              </a:rPr>
              <a:t>https://www.ppk.elte.hu/tanulmanyi/elerhetosegek/ti_munkatarsak</a:t>
            </a:r>
            <a:endParaRPr lang="hu-HU" sz="1600" dirty="0"/>
          </a:p>
          <a:p>
            <a:endParaRPr lang="hu-HU" sz="1600" dirty="0"/>
          </a:p>
          <a:p>
            <a:r>
              <a:rPr lang="hu-HU" sz="1600" dirty="0"/>
              <a:t>Tanulmányi ügyek</a:t>
            </a:r>
          </a:p>
          <a:p>
            <a:pPr marL="0" indent="0">
              <a:buNone/>
            </a:pPr>
            <a:r>
              <a:rPr lang="hu-HU" sz="1600" dirty="0">
                <a:hlinkClick r:id="rId4"/>
              </a:rPr>
              <a:t>https://www.ppk.elte.hu/tanulmanyi</a:t>
            </a:r>
            <a:endParaRPr lang="hu-HU" sz="1600" dirty="0"/>
          </a:p>
          <a:p>
            <a:endParaRPr lang="hu-HU" sz="1900" dirty="0"/>
          </a:p>
        </p:txBody>
      </p:sp>
      <p:pic>
        <p:nvPicPr>
          <p:cNvPr id="5" name="Kép 4" descr="A képen Emberi arc, személy, mosoly, ajak látható&#10;&#10;Automatikusan generált leírás">
            <a:extLst>
              <a:ext uri="{FF2B5EF4-FFF2-40B4-BE49-F238E27FC236}">
                <a16:creationId xmlns:a16="http://schemas.microsoft.com/office/drawing/2014/main" id="{25E999A3-EB75-DAB7-FA41-755E630FBBA6}"/>
              </a:ext>
            </a:extLst>
          </p:cNvPr>
          <p:cNvPicPr>
            <a:picLocks noChangeAspect="1"/>
          </p:cNvPicPr>
          <p:nvPr/>
        </p:nvPicPr>
        <p:blipFill rotWithShape="1">
          <a:blip r:embed="rId5"/>
          <a:srcRect t="11648" r="-3" b="35020"/>
          <a:stretch/>
        </p:blipFill>
        <p:spPr>
          <a:xfrm>
            <a:off x="4572000" y="2574595"/>
            <a:ext cx="3887391" cy="3455270"/>
          </a:xfrm>
          <a:prstGeom prst="rect">
            <a:avLst/>
          </a:prstGeom>
          <a:noFill/>
        </p:spPr>
      </p:pic>
      <p:sp>
        <p:nvSpPr>
          <p:cNvPr id="4" name="Dia számának helye 3">
            <a:extLst>
              <a:ext uri="{FF2B5EF4-FFF2-40B4-BE49-F238E27FC236}">
                <a16:creationId xmlns:a16="http://schemas.microsoft.com/office/drawing/2014/main" id="{882ED336-269B-45B8-96CF-E21D7E09D8E3}"/>
              </a:ext>
            </a:extLst>
          </p:cNvPr>
          <p:cNvSpPr>
            <a:spLocks noGrp="1"/>
          </p:cNvSpPr>
          <p:nvPr>
            <p:ph type="sldNum" sz="quarter" idx="12"/>
          </p:nvPr>
        </p:nvSpPr>
        <p:spPr>
          <a:xfrm>
            <a:off x="6457950" y="6535855"/>
            <a:ext cx="2057400" cy="185621"/>
          </a:xfrm>
        </p:spPr>
        <p:txBody>
          <a:bodyPr anchor="ctr">
            <a:normAutofit/>
          </a:bodyPr>
          <a:lstStyle/>
          <a:p>
            <a:pPr>
              <a:lnSpc>
                <a:spcPct val="90000"/>
              </a:lnSpc>
              <a:spcAft>
                <a:spcPts val="600"/>
              </a:spcAft>
            </a:pPr>
            <a:fld id="{DEB0CAC0-FDEA-4714-8442-0A5CA24B4B86}" type="slidenum">
              <a:rPr lang="hu-HU" sz="600" smtClean="0"/>
              <a:pPr>
                <a:lnSpc>
                  <a:spcPct val="90000"/>
                </a:lnSpc>
                <a:spcAft>
                  <a:spcPts val="600"/>
                </a:spcAft>
              </a:pPr>
              <a:t>28</a:t>
            </a:fld>
            <a:endParaRPr lang="hu-HU" sz="600"/>
          </a:p>
        </p:txBody>
      </p:sp>
    </p:spTree>
    <p:extLst>
      <p:ext uri="{BB962C8B-B14F-4D97-AF65-F5344CB8AC3E}">
        <p14:creationId xmlns:p14="http://schemas.microsoft.com/office/powerpoint/2010/main" val="2177543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half" idx="2"/>
          </p:nvPr>
        </p:nvSpPr>
        <p:spPr>
          <a:xfrm>
            <a:off x="506482" y="2281632"/>
            <a:ext cx="4008369" cy="3455270"/>
          </a:xfrm>
        </p:spPr>
        <p:txBody>
          <a:bodyPr>
            <a:normAutofit/>
          </a:bodyPr>
          <a:lstStyle/>
          <a:p>
            <a:r>
              <a:rPr lang="hu-HU" sz="1600" dirty="0" err="1"/>
              <a:t>Student</a:t>
            </a:r>
            <a:r>
              <a:rPr lang="hu-HU" sz="1600" dirty="0"/>
              <a:t> </a:t>
            </a:r>
            <a:r>
              <a:rPr lang="hu-HU" sz="1600" dirty="0" err="1"/>
              <a:t>administration</a:t>
            </a:r>
            <a:r>
              <a:rPr lang="hu-HU" sz="1600" dirty="0"/>
              <a:t> (</a:t>
            </a:r>
            <a:r>
              <a:rPr lang="hu-HU" sz="1600" dirty="0" err="1"/>
              <a:t>contact</a:t>
            </a:r>
            <a:r>
              <a:rPr lang="hu-HU" sz="1600" dirty="0"/>
              <a:t> </a:t>
            </a:r>
            <a:r>
              <a:rPr lang="hu-HU" sz="1600" dirty="0" err="1"/>
              <a:t>person</a:t>
            </a:r>
            <a:r>
              <a:rPr lang="hu-HU" sz="1600" dirty="0"/>
              <a:t>)</a:t>
            </a:r>
          </a:p>
          <a:p>
            <a:pPr marL="0" indent="0">
              <a:buNone/>
            </a:pPr>
            <a:r>
              <a:rPr lang="hu-HU" sz="1600" dirty="0"/>
              <a:t>	</a:t>
            </a:r>
            <a:r>
              <a:rPr lang="hu-HU" sz="1600" b="1" dirty="0"/>
              <a:t>Dávid Bardóczky</a:t>
            </a:r>
          </a:p>
          <a:p>
            <a:pPr marL="0" indent="0">
              <a:buNone/>
            </a:pPr>
            <a:r>
              <a:rPr lang="hu-HU" sz="1600" dirty="0"/>
              <a:t>	</a:t>
            </a:r>
            <a:r>
              <a:rPr lang="hu-HU" sz="1600" dirty="0" err="1"/>
              <a:t>administrator</a:t>
            </a:r>
            <a:endParaRPr lang="hu-HU" sz="1600" dirty="0"/>
          </a:p>
          <a:p>
            <a:pPr marL="0" indent="0">
              <a:buNone/>
            </a:pPr>
            <a:r>
              <a:rPr lang="hu-HU" sz="1600" dirty="0"/>
              <a:t>	tel.: (36-1)461-4500/3466</a:t>
            </a:r>
          </a:p>
          <a:p>
            <a:pPr marL="0" indent="0">
              <a:buNone/>
            </a:pPr>
            <a:r>
              <a:rPr lang="hu-HU" sz="1600" dirty="0"/>
              <a:t>	e-mail: bardoczky.david@ppk.elte.hu</a:t>
            </a:r>
          </a:p>
          <a:p>
            <a:pPr marL="0" indent="0">
              <a:buNone/>
            </a:pPr>
            <a:r>
              <a:rPr lang="hu-HU" sz="1600" dirty="0"/>
              <a:t>		KAZY building 1</a:t>
            </a:r>
            <a:r>
              <a:rPr lang="hu-HU" sz="1600" baseline="30000" dirty="0"/>
              <a:t>st</a:t>
            </a:r>
            <a:r>
              <a:rPr lang="hu-HU" sz="1600" dirty="0"/>
              <a:t> </a:t>
            </a:r>
            <a:r>
              <a:rPr lang="hu-HU" sz="1600" dirty="0" err="1"/>
              <a:t>floor</a:t>
            </a:r>
            <a:endParaRPr lang="hu-HU" sz="1600" dirty="0"/>
          </a:p>
          <a:p>
            <a:pPr marL="0" indent="0">
              <a:buNone/>
            </a:pPr>
            <a:r>
              <a:rPr lang="hu-HU" sz="1600" dirty="0"/>
              <a:t>	</a:t>
            </a:r>
          </a:p>
          <a:p>
            <a:pPr marL="0" indent="0">
              <a:buNone/>
            </a:pPr>
            <a:r>
              <a:rPr lang="hu-HU" sz="1600" dirty="0">
                <a:hlinkClick r:id="rId2"/>
              </a:rPr>
              <a:t>https://www.elte.hu/en/international-offices/faculty-international-offices</a:t>
            </a:r>
            <a:endParaRPr lang="hu-HU" sz="1600" dirty="0"/>
          </a:p>
          <a:p>
            <a:pPr marL="0" indent="0">
              <a:buNone/>
            </a:pPr>
            <a:endParaRPr lang="hu-HU" sz="1600" dirty="0"/>
          </a:p>
        </p:txBody>
      </p:sp>
      <p:pic>
        <p:nvPicPr>
          <p:cNvPr id="5" name="Kép 4" descr="A képen Emberi arc, személy, Emberi szakáll, ember látható&#10;&#10;Automatikusan generált leírás">
            <a:extLst>
              <a:ext uri="{FF2B5EF4-FFF2-40B4-BE49-F238E27FC236}">
                <a16:creationId xmlns:a16="http://schemas.microsoft.com/office/drawing/2014/main" id="{B84213F5-C2E9-4828-51B0-97FF15F6CE1E}"/>
              </a:ext>
            </a:extLst>
          </p:cNvPr>
          <p:cNvPicPr>
            <a:picLocks noChangeAspect="1"/>
          </p:cNvPicPr>
          <p:nvPr/>
        </p:nvPicPr>
        <p:blipFill rotWithShape="1">
          <a:blip r:embed="rId3"/>
          <a:srcRect t="8335" r="-3" b="38333"/>
          <a:stretch/>
        </p:blipFill>
        <p:spPr>
          <a:xfrm>
            <a:off x="4627959" y="2281632"/>
            <a:ext cx="3887391" cy="3455270"/>
          </a:xfrm>
          <a:prstGeom prst="rect">
            <a:avLst/>
          </a:prstGeom>
          <a:noFill/>
        </p:spPr>
      </p:pic>
      <p:sp>
        <p:nvSpPr>
          <p:cNvPr id="4" name="Dia számának helye 3">
            <a:extLst>
              <a:ext uri="{FF2B5EF4-FFF2-40B4-BE49-F238E27FC236}">
                <a16:creationId xmlns:a16="http://schemas.microsoft.com/office/drawing/2014/main" id="{18A42A07-524C-4F29-808B-55DD8F9EF256}"/>
              </a:ext>
            </a:extLst>
          </p:cNvPr>
          <p:cNvSpPr>
            <a:spLocks noGrp="1"/>
          </p:cNvSpPr>
          <p:nvPr>
            <p:ph type="sldNum" sz="quarter" idx="12"/>
          </p:nvPr>
        </p:nvSpPr>
        <p:spPr>
          <a:xfrm>
            <a:off x="6457950" y="6535855"/>
            <a:ext cx="2057400" cy="185621"/>
          </a:xfrm>
        </p:spPr>
        <p:txBody>
          <a:bodyPr anchor="ctr">
            <a:normAutofit/>
          </a:bodyPr>
          <a:lstStyle/>
          <a:p>
            <a:pPr>
              <a:lnSpc>
                <a:spcPct val="90000"/>
              </a:lnSpc>
              <a:spcAft>
                <a:spcPts val="600"/>
              </a:spcAft>
            </a:pPr>
            <a:fld id="{DEB0CAC0-FDEA-4714-8442-0A5CA24B4B86}" type="slidenum">
              <a:rPr lang="hu-HU" sz="600" smtClean="0"/>
              <a:pPr>
                <a:lnSpc>
                  <a:spcPct val="90000"/>
                </a:lnSpc>
                <a:spcAft>
                  <a:spcPts val="600"/>
                </a:spcAft>
              </a:pPr>
              <a:t>29</a:t>
            </a:fld>
            <a:endParaRPr lang="hu-HU" sz="600"/>
          </a:p>
        </p:txBody>
      </p:sp>
    </p:spTree>
    <p:extLst>
      <p:ext uri="{BB962C8B-B14F-4D97-AF65-F5344CB8AC3E}">
        <p14:creationId xmlns:p14="http://schemas.microsoft.com/office/powerpoint/2010/main" val="1545125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zövegdoboz 10">
            <a:extLst>
              <a:ext uri="{FF2B5EF4-FFF2-40B4-BE49-F238E27FC236}">
                <a16:creationId xmlns:a16="http://schemas.microsoft.com/office/drawing/2014/main" id="{84D54077-57FA-40AF-9F60-4024C081B56B}"/>
              </a:ext>
            </a:extLst>
          </p:cNvPr>
          <p:cNvSpPr txBox="1"/>
          <p:nvPr/>
        </p:nvSpPr>
        <p:spPr>
          <a:xfrm>
            <a:off x="3951215" y="1610686"/>
            <a:ext cx="3892491" cy="646331"/>
          </a:xfrm>
          <a:prstGeom prst="rect">
            <a:avLst/>
          </a:prstGeom>
          <a:noFill/>
        </p:spPr>
        <p:txBody>
          <a:bodyPr wrap="square" rtlCol="0">
            <a:spAutoFit/>
          </a:bodyPr>
          <a:lstStyle/>
          <a:p>
            <a:r>
              <a:rPr lang="hu-HU" dirty="0"/>
              <a:t>Dr. Simonovits Borbála</a:t>
            </a:r>
            <a:br>
              <a:rPr lang="hu-HU" dirty="0"/>
            </a:br>
            <a:r>
              <a:rPr lang="hu-HU" dirty="0"/>
              <a:t>„OFÖ”</a:t>
            </a:r>
          </a:p>
        </p:txBody>
      </p:sp>
      <p:sp>
        <p:nvSpPr>
          <p:cNvPr id="15" name="Szövegdoboz 14">
            <a:extLst>
              <a:ext uri="{FF2B5EF4-FFF2-40B4-BE49-F238E27FC236}">
                <a16:creationId xmlns:a16="http://schemas.microsoft.com/office/drawing/2014/main" id="{E714DC64-9320-4311-B203-70257DA24055}"/>
              </a:ext>
            </a:extLst>
          </p:cNvPr>
          <p:cNvSpPr txBox="1"/>
          <p:nvPr/>
        </p:nvSpPr>
        <p:spPr>
          <a:xfrm>
            <a:off x="3951215" y="3905048"/>
            <a:ext cx="3481432" cy="646331"/>
          </a:xfrm>
          <a:prstGeom prst="rect">
            <a:avLst/>
          </a:prstGeom>
          <a:noFill/>
        </p:spPr>
        <p:txBody>
          <a:bodyPr wrap="square" rtlCol="0">
            <a:spAutoFit/>
          </a:bodyPr>
          <a:lstStyle/>
          <a:p>
            <a:r>
              <a:rPr lang="hu-HU" dirty="0"/>
              <a:t>Dr. Orsolya ENDRŐDY </a:t>
            </a:r>
            <a:br>
              <a:rPr lang="hu-HU" dirty="0"/>
            </a:br>
            <a:r>
              <a:rPr lang="hu-HU" dirty="0"/>
              <a:t>„</a:t>
            </a:r>
            <a:r>
              <a:rPr lang="hu-HU" dirty="0" err="1"/>
              <a:t>Homeroom</a:t>
            </a:r>
            <a:r>
              <a:rPr lang="hu-HU" dirty="0"/>
              <a:t>  teacher”</a:t>
            </a:r>
          </a:p>
        </p:txBody>
      </p:sp>
      <p:sp>
        <p:nvSpPr>
          <p:cNvPr id="2" name="Dia számának helye 1">
            <a:extLst>
              <a:ext uri="{FF2B5EF4-FFF2-40B4-BE49-F238E27FC236}">
                <a16:creationId xmlns:a16="http://schemas.microsoft.com/office/drawing/2014/main" id="{61A81177-8671-4963-B7C8-6E70C07F3C92}"/>
              </a:ext>
            </a:extLst>
          </p:cNvPr>
          <p:cNvSpPr>
            <a:spLocks noGrp="1"/>
          </p:cNvSpPr>
          <p:nvPr>
            <p:ph type="sldNum" sz="quarter" idx="12"/>
          </p:nvPr>
        </p:nvSpPr>
        <p:spPr/>
        <p:txBody>
          <a:bodyPr/>
          <a:lstStyle/>
          <a:p>
            <a:fld id="{DEB0CAC0-FDEA-4714-8442-0A5CA24B4B86}" type="slidenum">
              <a:rPr lang="hu-HU" smtClean="0"/>
              <a:t>3</a:t>
            </a:fld>
            <a:endParaRPr lang="hu-HU"/>
          </a:p>
        </p:txBody>
      </p:sp>
      <p:pic>
        <p:nvPicPr>
          <p:cNvPr id="7" name="Kép 6" descr="A képen nő, tartás látható&#10;&#10;Automatikusan generált leírás">
            <a:extLst>
              <a:ext uri="{FF2B5EF4-FFF2-40B4-BE49-F238E27FC236}">
                <a16:creationId xmlns:a16="http://schemas.microsoft.com/office/drawing/2014/main" id="{69ADCD11-5BF0-A95A-4E66-0C81E41172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198" y="3924194"/>
            <a:ext cx="1678369" cy="2797282"/>
          </a:xfrm>
          <a:prstGeom prst="rect">
            <a:avLst/>
          </a:prstGeom>
        </p:spPr>
      </p:pic>
      <p:pic>
        <p:nvPicPr>
          <p:cNvPr id="4" name="Kép 3" descr="A képen személy, modellt állás látható&#10;&#10;Automatikusan generált leírás">
            <a:extLst>
              <a:ext uri="{FF2B5EF4-FFF2-40B4-BE49-F238E27FC236}">
                <a16:creationId xmlns:a16="http://schemas.microsoft.com/office/drawing/2014/main" id="{11661DA5-CB34-7F3E-9F1A-1A42CDD2E0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198" y="1315911"/>
            <a:ext cx="1682231" cy="2523346"/>
          </a:xfrm>
          <a:prstGeom prst="rect">
            <a:avLst/>
          </a:prstGeom>
        </p:spPr>
      </p:pic>
    </p:spTree>
    <p:extLst>
      <p:ext uri="{BB962C8B-B14F-4D97-AF65-F5344CB8AC3E}">
        <p14:creationId xmlns:p14="http://schemas.microsoft.com/office/powerpoint/2010/main" val="2693278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half" idx="2"/>
          </p:nvPr>
        </p:nvSpPr>
        <p:spPr>
          <a:xfrm>
            <a:off x="506482" y="2432552"/>
            <a:ext cx="4008369" cy="3455270"/>
          </a:xfrm>
        </p:spPr>
        <p:txBody>
          <a:bodyPr>
            <a:normAutofit/>
          </a:bodyPr>
          <a:lstStyle/>
          <a:p>
            <a:r>
              <a:rPr lang="hu-HU" sz="1900" dirty="0"/>
              <a:t>International Office (</a:t>
            </a:r>
            <a:r>
              <a:rPr lang="hu-HU" sz="1900" dirty="0" err="1"/>
              <a:t>contact</a:t>
            </a:r>
            <a:r>
              <a:rPr lang="hu-HU" sz="1900" dirty="0"/>
              <a:t> </a:t>
            </a:r>
            <a:r>
              <a:rPr lang="hu-HU" sz="1900" dirty="0" err="1"/>
              <a:t>person</a:t>
            </a:r>
            <a:r>
              <a:rPr lang="hu-HU" sz="1900" dirty="0"/>
              <a:t>)</a:t>
            </a:r>
          </a:p>
          <a:p>
            <a:pPr marL="0" indent="0">
              <a:buNone/>
            </a:pPr>
            <a:r>
              <a:rPr lang="hu-HU" sz="1900" dirty="0"/>
              <a:t>	</a:t>
            </a:r>
            <a:r>
              <a:rPr lang="hu-HU" sz="1900" b="1" dirty="0"/>
              <a:t>Flóra Iskum</a:t>
            </a:r>
          </a:p>
          <a:p>
            <a:pPr marL="0" indent="0">
              <a:buNone/>
            </a:pPr>
            <a:r>
              <a:rPr lang="hu-HU" sz="1900" dirty="0"/>
              <a:t>	Master </a:t>
            </a:r>
            <a:r>
              <a:rPr lang="hu-HU" sz="1900" dirty="0" err="1"/>
              <a:t>Programme</a:t>
            </a:r>
            <a:r>
              <a:rPr lang="hu-HU" sz="1900" dirty="0"/>
              <a:t> </a:t>
            </a:r>
            <a:r>
              <a:rPr lang="hu-HU" sz="1900" dirty="0" err="1"/>
              <a:t>coordinator</a:t>
            </a:r>
            <a:endParaRPr lang="hu-HU" sz="1900" dirty="0"/>
          </a:p>
          <a:p>
            <a:pPr marL="0" indent="0">
              <a:buNone/>
            </a:pPr>
            <a:r>
              <a:rPr lang="hu-HU" sz="1900" dirty="0"/>
              <a:t>	tel.: (+36-1) 461-2600/3482</a:t>
            </a:r>
          </a:p>
          <a:p>
            <a:pPr marL="0" indent="0">
              <a:buNone/>
            </a:pPr>
            <a:r>
              <a:rPr lang="hu-HU" sz="1900" dirty="0"/>
              <a:t>	e-mail: international.office@ppk.elte.hu</a:t>
            </a:r>
            <a:br>
              <a:rPr lang="en-US" sz="1900" dirty="0"/>
            </a:br>
            <a:r>
              <a:rPr lang="hu-HU" sz="1900" dirty="0"/>
              <a:t>	KAZY </a:t>
            </a:r>
            <a:r>
              <a:rPr lang="en-US" sz="1900" dirty="0"/>
              <a:t>Room 1</a:t>
            </a:r>
            <a:r>
              <a:rPr lang="hu-HU" sz="1900" dirty="0"/>
              <a:t>.1</a:t>
            </a:r>
          </a:p>
          <a:p>
            <a:pPr marL="0" indent="0">
              <a:buNone/>
            </a:pPr>
            <a:endParaRPr lang="hu-HU" sz="1900" dirty="0"/>
          </a:p>
          <a:p>
            <a:pPr marL="0" indent="0">
              <a:buNone/>
            </a:pPr>
            <a:r>
              <a:rPr lang="hu-HU" sz="1900" dirty="0">
                <a:hlinkClick r:id="rId2"/>
              </a:rPr>
              <a:t>https://www.elte.hu/en/international-offices/faculty-international-offices</a:t>
            </a:r>
            <a:endParaRPr lang="hu-HU" sz="1900" dirty="0"/>
          </a:p>
        </p:txBody>
      </p:sp>
      <p:pic>
        <p:nvPicPr>
          <p:cNvPr id="5" name="Kép 4" descr="A képen Emberi arc, személy, mosoly, ruházat látható&#10;&#10;Automatikusan generált leírás">
            <a:extLst>
              <a:ext uri="{FF2B5EF4-FFF2-40B4-BE49-F238E27FC236}">
                <a16:creationId xmlns:a16="http://schemas.microsoft.com/office/drawing/2014/main" id="{F5D20B53-F95E-5CDA-6730-3D6AEB06CC18}"/>
              </a:ext>
            </a:extLst>
          </p:cNvPr>
          <p:cNvPicPr>
            <a:picLocks noChangeAspect="1"/>
          </p:cNvPicPr>
          <p:nvPr/>
        </p:nvPicPr>
        <p:blipFill rotWithShape="1">
          <a:blip r:embed="rId3"/>
          <a:srcRect t="10273" r="-3" b="36395"/>
          <a:stretch/>
        </p:blipFill>
        <p:spPr>
          <a:xfrm>
            <a:off x="4629151" y="2432552"/>
            <a:ext cx="3887391" cy="3455270"/>
          </a:xfrm>
          <a:prstGeom prst="rect">
            <a:avLst/>
          </a:prstGeom>
          <a:noFill/>
        </p:spPr>
      </p:pic>
      <p:sp>
        <p:nvSpPr>
          <p:cNvPr id="4" name="Dia számának helye 3">
            <a:extLst>
              <a:ext uri="{FF2B5EF4-FFF2-40B4-BE49-F238E27FC236}">
                <a16:creationId xmlns:a16="http://schemas.microsoft.com/office/drawing/2014/main" id="{0EEF65C2-803B-42CE-B65C-73B3DF8EDBA5}"/>
              </a:ext>
            </a:extLst>
          </p:cNvPr>
          <p:cNvSpPr>
            <a:spLocks noGrp="1"/>
          </p:cNvSpPr>
          <p:nvPr>
            <p:ph type="sldNum" sz="quarter" idx="12"/>
          </p:nvPr>
        </p:nvSpPr>
        <p:spPr>
          <a:xfrm>
            <a:off x="6457950" y="6535855"/>
            <a:ext cx="2057400" cy="185621"/>
          </a:xfrm>
        </p:spPr>
        <p:txBody>
          <a:bodyPr anchor="ctr">
            <a:normAutofit/>
          </a:bodyPr>
          <a:lstStyle/>
          <a:p>
            <a:pPr>
              <a:lnSpc>
                <a:spcPct val="90000"/>
              </a:lnSpc>
              <a:spcAft>
                <a:spcPts val="600"/>
              </a:spcAft>
            </a:pPr>
            <a:fld id="{DEB0CAC0-FDEA-4714-8442-0A5CA24B4B86}" type="slidenum">
              <a:rPr lang="hu-HU" sz="600" smtClean="0"/>
              <a:pPr>
                <a:lnSpc>
                  <a:spcPct val="90000"/>
                </a:lnSpc>
                <a:spcAft>
                  <a:spcPts val="600"/>
                </a:spcAft>
              </a:pPr>
              <a:t>30</a:t>
            </a:fld>
            <a:endParaRPr lang="hu-HU" sz="600"/>
          </a:p>
        </p:txBody>
      </p:sp>
    </p:spTree>
    <p:extLst>
      <p:ext uri="{BB962C8B-B14F-4D97-AF65-F5344CB8AC3E}">
        <p14:creationId xmlns:p14="http://schemas.microsoft.com/office/powerpoint/2010/main" val="653900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 számának helye 6">
            <a:extLst>
              <a:ext uri="{FF2B5EF4-FFF2-40B4-BE49-F238E27FC236}">
                <a16:creationId xmlns:a16="http://schemas.microsoft.com/office/drawing/2014/main" id="{D5C27209-0C53-8761-432B-CDA36EA48455}"/>
              </a:ext>
            </a:extLst>
          </p:cNvPr>
          <p:cNvSpPr>
            <a:spLocks noGrp="1"/>
          </p:cNvSpPr>
          <p:nvPr>
            <p:ph type="sldNum" sz="quarter" idx="12"/>
          </p:nvPr>
        </p:nvSpPr>
        <p:spPr/>
        <p:txBody>
          <a:bodyPr/>
          <a:lstStyle/>
          <a:p>
            <a:fld id="{DEB0CAC0-FDEA-4714-8442-0A5CA24B4B86}" type="slidenum">
              <a:rPr lang="hu-HU" smtClean="0"/>
              <a:t>31</a:t>
            </a:fld>
            <a:endParaRPr lang="hu-HU"/>
          </a:p>
        </p:txBody>
      </p:sp>
      <p:sp>
        <p:nvSpPr>
          <p:cNvPr id="10" name="Tartalom helye 9">
            <a:extLst>
              <a:ext uri="{FF2B5EF4-FFF2-40B4-BE49-F238E27FC236}">
                <a16:creationId xmlns:a16="http://schemas.microsoft.com/office/drawing/2014/main" id="{66A7D496-5A34-FB8D-1671-4009CBAB06B0}"/>
              </a:ext>
            </a:extLst>
          </p:cNvPr>
          <p:cNvSpPr>
            <a:spLocks noGrp="1"/>
          </p:cNvSpPr>
          <p:nvPr>
            <p:ph sz="half" idx="2"/>
          </p:nvPr>
        </p:nvSpPr>
        <p:spPr>
          <a:xfrm>
            <a:off x="563631" y="2356888"/>
            <a:ext cx="4008369" cy="3455270"/>
          </a:xfrm>
        </p:spPr>
        <p:txBody>
          <a:bodyPr>
            <a:normAutofit fontScale="92500"/>
          </a:bodyPr>
          <a:lstStyle/>
          <a:p>
            <a:r>
              <a:rPr lang="hu-HU" dirty="0"/>
              <a:t>International Office (</a:t>
            </a:r>
            <a:r>
              <a:rPr lang="hu-HU" dirty="0" err="1"/>
              <a:t>contact</a:t>
            </a:r>
            <a:r>
              <a:rPr lang="hu-HU" dirty="0"/>
              <a:t> </a:t>
            </a:r>
            <a:r>
              <a:rPr lang="hu-HU" dirty="0" err="1"/>
              <a:t>person</a:t>
            </a:r>
            <a:r>
              <a:rPr lang="hu-HU" dirty="0"/>
              <a:t>)</a:t>
            </a:r>
          </a:p>
          <a:p>
            <a:pPr marL="0" indent="0">
              <a:buNone/>
            </a:pPr>
            <a:r>
              <a:rPr lang="hu-HU" b="1" dirty="0"/>
              <a:t>	Violetta Frank</a:t>
            </a:r>
          </a:p>
          <a:p>
            <a:pPr marL="0" indent="0">
              <a:buNone/>
            </a:pPr>
            <a:r>
              <a:rPr lang="hu-HU" dirty="0"/>
              <a:t>	International </a:t>
            </a:r>
            <a:r>
              <a:rPr lang="hu-HU" dirty="0" err="1"/>
              <a:t>coordinator</a:t>
            </a:r>
            <a:endParaRPr lang="hu-HU" dirty="0"/>
          </a:p>
          <a:p>
            <a:pPr marL="0" indent="0">
              <a:buNone/>
            </a:pPr>
            <a:r>
              <a:rPr lang="hu-HU" dirty="0"/>
              <a:t>	tel.: + (36-1) 461-4500 / 3499</a:t>
            </a:r>
            <a:br>
              <a:rPr lang="hu-HU" dirty="0"/>
            </a:br>
            <a:r>
              <a:rPr lang="hu-HU" dirty="0"/>
              <a:t>	e-mail: admission@ppk.elte.hu</a:t>
            </a:r>
            <a:br>
              <a:rPr lang="hu-HU" dirty="0"/>
            </a:br>
            <a:r>
              <a:rPr lang="hu-HU" dirty="0"/>
              <a:t>	KAZY </a:t>
            </a:r>
            <a:r>
              <a:rPr lang="hu-HU" dirty="0" err="1"/>
              <a:t>Room</a:t>
            </a:r>
            <a:r>
              <a:rPr lang="hu-HU" dirty="0"/>
              <a:t> 1.2</a:t>
            </a:r>
          </a:p>
          <a:p>
            <a:endParaRPr lang="hu-HU" dirty="0"/>
          </a:p>
          <a:p>
            <a:pPr marL="0" indent="0">
              <a:buNone/>
            </a:pPr>
            <a:r>
              <a:rPr lang="hu-HU" dirty="0">
                <a:hlinkClick r:id="rId2"/>
              </a:rPr>
              <a:t>https://www.elte.hu/en/international-offices/faculty-international-offices</a:t>
            </a:r>
            <a:endParaRPr lang="hu-HU" dirty="0"/>
          </a:p>
          <a:p>
            <a:endParaRPr lang="hu-HU" dirty="0"/>
          </a:p>
        </p:txBody>
      </p:sp>
    </p:spTree>
    <p:extLst>
      <p:ext uri="{BB962C8B-B14F-4D97-AF65-F5344CB8AC3E}">
        <p14:creationId xmlns:p14="http://schemas.microsoft.com/office/powerpoint/2010/main" val="1918575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48106" y="1300294"/>
            <a:ext cx="8247788" cy="5368954"/>
          </a:xfrm>
        </p:spPr>
        <p:txBody>
          <a:bodyPr>
            <a:normAutofit fontScale="77500" lnSpcReduction="20000"/>
          </a:bodyPr>
          <a:lstStyle/>
          <a:p>
            <a:pPr marL="0" indent="0">
              <a:buNone/>
            </a:pPr>
            <a:r>
              <a:rPr lang="hu-HU" dirty="0"/>
              <a:t>Erasmus+: </a:t>
            </a:r>
            <a:r>
              <a:rPr lang="hu-HU" dirty="0">
                <a:hlinkClick r:id="rId2"/>
              </a:rPr>
              <a:t>https://www.ppk.elte.hu/nemzetkozi-lehetosegek</a:t>
            </a:r>
            <a:endParaRPr lang="hu-HU" dirty="0"/>
          </a:p>
          <a:p>
            <a:pPr marL="0" indent="0">
              <a:buNone/>
            </a:pPr>
            <a:r>
              <a:rPr lang="hu-HU" dirty="0"/>
              <a:t>Erasmus+: </a:t>
            </a:r>
            <a:r>
              <a:rPr lang="hu-HU" dirty="0">
                <a:hlinkClick r:id="rId3"/>
              </a:rPr>
              <a:t>https://ppk.elte.hu/erasmus+outgoing_student_call_for_application</a:t>
            </a:r>
            <a:endParaRPr lang="hu-HU" dirty="0"/>
          </a:p>
          <a:p>
            <a:pPr marL="0" indent="0">
              <a:buNone/>
            </a:pPr>
            <a:endParaRPr lang="hu-HU" dirty="0"/>
          </a:p>
          <a:p>
            <a:pPr marL="0" indent="0">
              <a:buNone/>
            </a:pPr>
            <a:r>
              <a:rPr lang="hu-HU" dirty="0"/>
              <a:t>TDK: </a:t>
            </a:r>
            <a:r>
              <a:rPr lang="hu-HU" dirty="0">
                <a:hlinkClick r:id="rId4"/>
              </a:rPr>
              <a:t>https://www.ppk.elte.hu/tdk</a:t>
            </a:r>
            <a:br>
              <a:rPr lang="hu-HU" dirty="0"/>
            </a:br>
            <a:r>
              <a:rPr lang="hu-HU" dirty="0"/>
              <a:t>Scientific Student Circles (SSC): </a:t>
            </a:r>
            <a:r>
              <a:rPr lang="hu-HU" dirty="0">
                <a:hlinkClick r:id="rId5"/>
              </a:rPr>
              <a:t>https://www.ppk.elte.hu/en/ssc</a:t>
            </a:r>
            <a:endParaRPr lang="hu-HU" dirty="0"/>
          </a:p>
          <a:p>
            <a:pPr marL="0" indent="0">
              <a:buNone/>
            </a:pPr>
            <a:endParaRPr lang="hu-HU" dirty="0"/>
          </a:p>
          <a:p>
            <a:pPr marL="0" indent="0">
              <a:buNone/>
            </a:pPr>
            <a:r>
              <a:rPr lang="hu-HU" dirty="0"/>
              <a:t>ELTE Etikai Kódex: </a:t>
            </a:r>
            <a:r>
              <a:rPr lang="hu-HU" dirty="0">
                <a:hlinkClick r:id="rId6"/>
              </a:rPr>
              <a:t>https://www.elte.hu/dstore/document/964/ELTE_Etikai_Kodex_140701.pdf</a:t>
            </a:r>
            <a:endParaRPr lang="hu-HU" dirty="0"/>
          </a:p>
          <a:p>
            <a:pPr marL="0" indent="0">
              <a:buNone/>
            </a:pPr>
            <a:r>
              <a:rPr lang="hu-HU" dirty="0" err="1"/>
              <a:t>Code</a:t>
            </a:r>
            <a:r>
              <a:rPr lang="hu-HU" dirty="0"/>
              <a:t> of </a:t>
            </a:r>
            <a:r>
              <a:rPr lang="hu-HU" dirty="0" err="1"/>
              <a:t>Ethics</a:t>
            </a:r>
            <a:r>
              <a:rPr lang="hu-HU" dirty="0"/>
              <a:t>: </a:t>
            </a:r>
            <a:r>
              <a:rPr lang="hu-HU" dirty="0">
                <a:hlinkClick r:id="rId7"/>
              </a:rPr>
              <a:t>https://www.elte.hu/en/content/code-of-ethics-for-elte-students-available-in-english-now.t.499</a:t>
            </a:r>
            <a:endParaRPr lang="hu-HU" dirty="0"/>
          </a:p>
          <a:p>
            <a:pPr marL="0" indent="0">
              <a:buNone/>
            </a:pPr>
            <a:endParaRPr lang="hu-HU" dirty="0"/>
          </a:p>
          <a:p>
            <a:pPr marL="0" indent="0">
              <a:buNone/>
            </a:pPr>
            <a:r>
              <a:rPr lang="hu-HU" dirty="0"/>
              <a:t>Könyvtár: </a:t>
            </a:r>
            <a:r>
              <a:rPr lang="hu-HU" dirty="0">
                <a:hlinkClick r:id="rId8"/>
              </a:rPr>
              <a:t>https://www.ppk.elte.hu/konyvtar</a:t>
            </a:r>
            <a:endParaRPr lang="hu-HU" dirty="0"/>
          </a:p>
          <a:p>
            <a:pPr marL="0" indent="0">
              <a:buNone/>
            </a:pPr>
            <a:r>
              <a:rPr lang="hu-HU" dirty="0"/>
              <a:t>Library: </a:t>
            </a:r>
            <a:r>
              <a:rPr lang="hu-HU" dirty="0">
                <a:hlinkClick r:id="rId9"/>
              </a:rPr>
              <a:t>https://www.ppk.elte.hu/en/library</a:t>
            </a:r>
            <a:endParaRPr lang="hu-HU" dirty="0"/>
          </a:p>
          <a:p>
            <a:pPr marL="0" indent="0">
              <a:buNone/>
            </a:pPr>
            <a:endParaRPr lang="hu-HU" dirty="0"/>
          </a:p>
          <a:p>
            <a:pPr marL="0" indent="0">
              <a:buNone/>
            </a:pPr>
            <a:r>
              <a:rPr lang="hu-HU" dirty="0"/>
              <a:t>ELTE WiFi: </a:t>
            </a:r>
            <a:r>
              <a:rPr lang="hu-HU" dirty="0">
                <a:hlinkClick r:id="rId10"/>
              </a:rPr>
              <a:t>https://ppk.elte.hu/content/elte-wifi.t.33209?m=99</a:t>
            </a:r>
            <a:endParaRPr lang="hu-HU" dirty="0"/>
          </a:p>
          <a:p>
            <a:pPr marL="0" indent="0">
              <a:buNone/>
            </a:pPr>
            <a:endParaRPr lang="hu-HU" dirty="0"/>
          </a:p>
          <a:p>
            <a:pPr marL="0" indent="0">
              <a:buNone/>
            </a:pPr>
            <a:r>
              <a:rPr lang="hu-HU" dirty="0"/>
              <a:t>Életvezetési Támogatás: </a:t>
            </a:r>
            <a:r>
              <a:rPr lang="hu-HU" dirty="0">
                <a:hlinkClick r:id="rId11"/>
              </a:rPr>
              <a:t>https://www.elte.hu/eletvezetes</a:t>
            </a:r>
            <a:endParaRPr lang="hu-HU" dirty="0"/>
          </a:p>
          <a:p>
            <a:pPr marL="0" indent="0">
              <a:buNone/>
            </a:pPr>
            <a:r>
              <a:rPr lang="hu-HU" dirty="0"/>
              <a:t>Life Management Support: </a:t>
            </a:r>
            <a:r>
              <a:rPr lang="hu-HU" dirty="0">
                <a:hlinkClick r:id="rId12"/>
              </a:rPr>
              <a:t>https://www.elte.hu/en/life-management</a:t>
            </a:r>
            <a:endParaRPr lang="hu-HU" dirty="0"/>
          </a:p>
          <a:p>
            <a:pPr marL="0" indent="0">
              <a:buNone/>
            </a:pPr>
            <a:endParaRPr lang="hu-HU" dirty="0"/>
          </a:p>
          <a:p>
            <a:pPr marL="0" indent="0">
              <a:buNone/>
            </a:pPr>
            <a:r>
              <a:rPr lang="hu-HU" dirty="0"/>
              <a:t>Esélyegyenlőség: </a:t>
            </a:r>
            <a:r>
              <a:rPr lang="hu-HU" dirty="0">
                <a:hlinkClick r:id="rId13"/>
              </a:rPr>
              <a:t>https://www.elte.hu/eselyegyenloseg</a:t>
            </a:r>
            <a:endParaRPr lang="hu-HU" dirty="0"/>
          </a:p>
          <a:p>
            <a:pPr marL="0" indent="0">
              <a:buNone/>
            </a:pPr>
            <a:r>
              <a:rPr lang="hu-HU" dirty="0"/>
              <a:t>Equal Opportunities: </a:t>
            </a:r>
            <a:r>
              <a:rPr lang="hu-HU" dirty="0">
                <a:hlinkClick r:id="rId14"/>
              </a:rPr>
              <a:t>https://www.elte.hu/en/equal</a:t>
            </a:r>
            <a:endParaRPr lang="hu-HU" dirty="0"/>
          </a:p>
          <a:p>
            <a:pPr marL="0" indent="0">
              <a:buNone/>
            </a:pPr>
            <a:endParaRPr lang="hu-HU" dirty="0"/>
          </a:p>
          <a:p>
            <a:pPr marL="0" indent="0">
              <a:buNone/>
            </a:pPr>
            <a:endParaRPr lang="hu-HU" dirty="0"/>
          </a:p>
        </p:txBody>
      </p:sp>
      <p:sp>
        <p:nvSpPr>
          <p:cNvPr id="2" name="Dia számának helye 1">
            <a:extLst>
              <a:ext uri="{FF2B5EF4-FFF2-40B4-BE49-F238E27FC236}">
                <a16:creationId xmlns:a16="http://schemas.microsoft.com/office/drawing/2014/main" id="{884BC5FC-714B-419F-A573-97B8F490BF18}"/>
              </a:ext>
            </a:extLst>
          </p:cNvPr>
          <p:cNvSpPr>
            <a:spLocks noGrp="1"/>
          </p:cNvSpPr>
          <p:nvPr>
            <p:ph type="sldNum" sz="quarter" idx="12"/>
          </p:nvPr>
        </p:nvSpPr>
        <p:spPr/>
        <p:txBody>
          <a:bodyPr/>
          <a:lstStyle/>
          <a:p>
            <a:fld id="{DEB0CAC0-FDEA-4714-8442-0A5CA24B4B86}" type="slidenum">
              <a:rPr lang="hu-HU" smtClean="0"/>
              <a:t>32</a:t>
            </a:fld>
            <a:endParaRPr lang="hu-HU"/>
          </a:p>
        </p:txBody>
      </p:sp>
    </p:spTree>
    <p:extLst>
      <p:ext uri="{BB962C8B-B14F-4D97-AF65-F5344CB8AC3E}">
        <p14:creationId xmlns:p14="http://schemas.microsoft.com/office/powerpoint/2010/main" val="2932535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99F8D85-A94F-09DF-36F8-F37DDAEB3917}"/>
              </a:ext>
            </a:extLst>
          </p:cNvPr>
          <p:cNvSpPr>
            <a:spLocks noGrp="1"/>
          </p:cNvSpPr>
          <p:nvPr>
            <p:ph type="title"/>
          </p:nvPr>
        </p:nvSpPr>
        <p:spPr>
          <a:xfrm>
            <a:off x="489810" y="904558"/>
            <a:ext cx="8450003" cy="1325563"/>
          </a:xfrm>
        </p:spPr>
        <p:txBody>
          <a:bodyPr/>
          <a:lstStyle/>
          <a:p>
            <a:r>
              <a:rPr lang="hu-HU" sz="3200" i="0" u="none" strike="noStrike" dirty="0">
                <a:solidFill>
                  <a:srgbClr val="000000"/>
                </a:solidFill>
                <a:effectLst/>
                <a:latin typeface="+mn-lt"/>
              </a:rPr>
              <a:t>Erasmus+ Scolarship, International Credit Mobility</a:t>
            </a:r>
            <a:endParaRPr lang="hu-HU" dirty="0"/>
          </a:p>
        </p:txBody>
      </p:sp>
      <p:sp>
        <p:nvSpPr>
          <p:cNvPr id="3" name="Tartalom helye 2">
            <a:extLst>
              <a:ext uri="{FF2B5EF4-FFF2-40B4-BE49-F238E27FC236}">
                <a16:creationId xmlns:a16="http://schemas.microsoft.com/office/drawing/2014/main" id="{0099BAD3-1C17-8BCB-E731-6DD0461C5FE2}"/>
              </a:ext>
            </a:extLst>
          </p:cNvPr>
          <p:cNvSpPr>
            <a:spLocks noGrp="1"/>
          </p:cNvSpPr>
          <p:nvPr>
            <p:ph idx="1"/>
          </p:nvPr>
        </p:nvSpPr>
        <p:spPr>
          <a:xfrm>
            <a:off x="489810" y="2283835"/>
            <a:ext cx="7533269" cy="3514951"/>
          </a:xfrm>
        </p:spPr>
        <p:txBody>
          <a:bodyPr/>
          <a:lstStyle/>
          <a:p>
            <a:pPr algn="l"/>
            <a:r>
              <a:rPr lang="hu-HU" sz="1400" dirty="0"/>
              <a:t>ICM Chiang May University – Thailand</a:t>
            </a:r>
          </a:p>
          <a:p>
            <a:pPr algn="l"/>
            <a:r>
              <a:rPr lang="hu-HU" sz="1400" dirty="0"/>
              <a:t>ICM Hue University of Education – Vietnam</a:t>
            </a:r>
          </a:p>
          <a:p>
            <a:pPr algn="l"/>
            <a:r>
              <a:rPr lang="hu-HU" sz="1400" dirty="0">
                <a:solidFill>
                  <a:srgbClr val="000000"/>
                </a:solidFill>
                <a:effectLst/>
                <a:ea typeface="Times New Roman" panose="02020603050405020304" pitchFamily="18" charset="0"/>
              </a:rPr>
              <a:t>ICM Seoul National University – South Korea</a:t>
            </a:r>
          </a:p>
          <a:p>
            <a:pPr algn="l"/>
            <a:r>
              <a:rPr lang="hu-HU" sz="1400" dirty="0">
                <a:solidFill>
                  <a:srgbClr val="000000"/>
                </a:solidFill>
                <a:ea typeface="Times New Roman" panose="02020603050405020304" pitchFamily="18" charset="0"/>
              </a:rPr>
              <a:t>ICM Universiti Pendidikan </a:t>
            </a:r>
            <a:r>
              <a:rPr lang="hu-HU" sz="1400" dirty="0" err="1">
                <a:solidFill>
                  <a:srgbClr val="000000"/>
                </a:solidFill>
                <a:ea typeface="Times New Roman" panose="02020603050405020304" pitchFamily="18" charset="0"/>
              </a:rPr>
              <a:t>Sultan</a:t>
            </a:r>
            <a:r>
              <a:rPr lang="hu-HU" sz="1400" dirty="0">
                <a:solidFill>
                  <a:srgbClr val="000000"/>
                </a:solidFill>
                <a:ea typeface="Times New Roman" panose="02020603050405020304" pitchFamily="18" charset="0"/>
              </a:rPr>
              <a:t> </a:t>
            </a:r>
            <a:r>
              <a:rPr lang="hu-HU" sz="1400" dirty="0" err="1">
                <a:solidFill>
                  <a:srgbClr val="000000"/>
                </a:solidFill>
                <a:ea typeface="Times New Roman" panose="02020603050405020304" pitchFamily="18" charset="0"/>
              </a:rPr>
              <a:t>Idris</a:t>
            </a:r>
            <a:r>
              <a:rPr lang="hu-HU" sz="1400" dirty="0">
                <a:solidFill>
                  <a:srgbClr val="000000"/>
                </a:solidFill>
                <a:ea typeface="Times New Roman" panose="02020603050405020304" pitchFamily="18" charset="0"/>
              </a:rPr>
              <a:t> - Malaysia</a:t>
            </a:r>
            <a:endParaRPr lang="hu-HU" sz="1400" dirty="0">
              <a:solidFill>
                <a:srgbClr val="000000"/>
              </a:solidFill>
              <a:effectLst/>
              <a:ea typeface="Times New Roman" panose="02020603050405020304" pitchFamily="18" charset="0"/>
            </a:endParaRPr>
          </a:p>
          <a:p>
            <a:pPr algn="l"/>
            <a:endParaRPr lang="hu-HU" sz="1400" dirty="0">
              <a:solidFill>
                <a:srgbClr val="000000"/>
              </a:solidFill>
            </a:endParaRPr>
          </a:p>
          <a:p>
            <a:pPr algn="l"/>
            <a:r>
              <a:rPr lang="hu-HU" sz="1400" dirty="0">
                <a:hlinkClick r:id="rId2"/>
              </a:rPr>
              <a:t>https://ppk.elte.hu/erasmus+outgoing_student_call_for_application</a:t>
            </a:r>
            <a:endParaRPr lang="hu-HU" sz="1400" dirty="0"/>
          </a:p>
          <a:p>
            <a:endParaRPr lang="hu-HU" dirty="0"/>
          </a:p>
        </p:txBody>
      </p:sp>
      <p:sp>
        <p:nvSpPr>
          <p:cNvPr id="4" name="Dia számának helye 3">
            <a:extLst>
              <a:ext uri="{FF2B5EF4-FFF2-40B4-BE49-F238E27FC236}">
                <a16:creationId xmlns:a16="http://schemas.microsoft.com/office/drawing/2014/main" id="{5F1F71F1-38CA-7C9A-188B-8ED59F65F6FC}"/>
              </a:ext>
            </a:extLst>
          </p:cNvPr>
          <p:cNvSpPr>
            <a:spLocks noGrp="1"/>
          </p:cNvSpPr>
          <p:nvPr>
            <p:ph type="sldNum" sz="quarter" idx="12"/>
          </p:nvPr>
        </p:nvSpPr>
        <p:spPr/>
        <p:txBody>
          <a:bodyPr/>
          <a:lstStyle/>
          <a:p>
            <a:fld id="{DEB0CAC0-FDEA-4714-8442-0A5CA24B4B86}" type="slidenum">
              <a:rPr lang="hu-HU" smtClean="0"/>
              <a:t>33</a:t>
            </a:fld>
            <a:endParaRPr lang="hu-HU"/>
          </a:p>
        </p:txBody>
      </p:sp>
      <p:pic>
        <p:nvPicPr>
          <p:cNvPr id="6" name="Kép 5" descr="A képen beltéri, padló, személy, mennyezet látható&#10;&#10;Automatikusan generált leírás">
            <a:extLst>
              <a:ext uri="{FF2B5EF4-FFF2-40B4-BE49-F238E27FC236}">
                <a16:creationId xmlns:a16="http://schemas.microsoft.com/office/drawing/2014/main" id="{BE7213B4-E117-54BE-61F1-5285921AC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61" y="4149934"/>
            <a:ext cx="3428722" cy="2571542"/>
          </a:xfrm>
          <a:prstGeom prst="rect">
            <a:avLst/>
          </a:prstGeom>
        </p:spPr>
      </p:pic>
      <p:pic>
        <p:nvPicPr>
          <p:cNvPr id="9" name="Kép 8" descr="A képen ruházat, személy, fal, fedett pályás látható&#10;&#10;Automatikusan generált leírás">
            <a:extLst>
              <a:ext uri="{FF2B5EF4-FFF2-40B4-BE49-F238E27FC236}">
                <a16:creationId xmlns:a16="http://schemas.microsoft.com/office/drawing/2014/main" id="{FB832CC5-D260-9B3C-7489-524BF19422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6225" y="4149934"/>
            <a:ext cx="3428722" cy="2571542"/>
          </a:xfrm>
          <a:prstGeom prst="rect">
            <a:avLst/>
          </a:prstGeom>
        </p:spPr>
      </p:pic>
      <p:pic>
        <p:nvPicPr>
          <p:cNvPr id="11" name="Kép 10" descr="A képen ruházat, személy, ember, fal látható&#10;&#10;Automatikusan generált leírás">
            <a:extLst>
              <a:ext uri="{FF2B5EF4-FFF2-40B4-BE49-F238E27FC236}">
                <a16:creationId xmlns:a16="http://schemas.microsoft.com/office/drawing/2014/main" id="{667285DA-1613-3AFF-E11E-7E150EE46C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0325" y="1806487"/>
            <a:ext cx="3428722" cy="1925308"/>
          </a:xfrm>
          <a:prstGeom prst="rect">
            <a:avLst/>
          </a:prstGeom>
        </p:spPr>
      </p:pic>
    </p:spTree>
    <p:extLst>
      <p:ext uri="{BB962C8B-B14F-4D97-AF65-F5344CB8AC3E}">
        <p14:creationId xmlns:p14="http://schemas.microsoft.com/office/powerpoint/2010/main" val="1489685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half" idx="2"/>
          </p:nvPr>
        </p:nvSpPr>
        <p:spPr>
          <a:xfrm>
            <a:off x="506482" y="2326020"/>
            <a:ext cx="4008369" cy="3455270"/>
          </a:xfrm>
        </p:spPr>
        <p:txBody>
          <a:bodyPr>
            <a:normAutofit/>
          </a:bodyPr>
          <a:lstStyle/>
          <a:p>
            <a:pPr marL="0" indent="0">
              <a:buNone/>
            </a:pPr>
            <a:r>
              <a:rPr lang="hu-HU" sz="1900" dirty="0"/>
              <a:t>Intézeti ügyintéző, ügyvivő szakértő / </a:t>
            </a:r>
            <a:r>
              <a:rPr lang="hu-HU" sz="1900" dirty="0" err="1"/>
              <a:t>Administrator</a:t>
            </a:r>
            <a:r>
              <a:rPr lang="hu-HU" sz="1900" dirty="0"/>
              <a:t> of </a:t>
            </a:r>
            <a:r>
              <a:rPr lang="hu-HU" sz="1900" dirty="0" err="1"/>
              <a:t>the</a:t>
            </a:r>
            <a:r>
              <a:rPr lang="hu-HU" sz="1900" dirty="0"/>
              <a:t> Institute</a:t>
            </a:r>
          </a:p>
          <a:p>
            <a:pPr marL="0" indent="0">
              <a:buNone/>
            </a:pPr>
            <a:endParaRPr lang="hu-HU" sz="1900" dirty="0"/>
          </a:p>
          <a:p>
            <a:pPr marL="0" indent="0">
              <a:buNone/>
            </a:pPr>
            <a:r>
              <a:rPr lang="hu-HU" sz="1900" dirty="0"/>
              <a:t>Farkas Pálma</a:t>
            </a:r>
          </a:p>
          <a:p>
            <a:pPr marL="0" indent="0">
              <a:buNone/>
            </a:pPr>
            <a:r>
              <a:rPr lang="hu-HU" sz="1900" dirty="0"/>
              <a:t>tel.: </a:t>
            </a:r>
            <a:r>
              <a:rPr lang="en-US" sz="1900" dirty="0"/>
              <a:t>(+36-1) 461-2600/</a:t>
            </a:r>
            <a:r>
              <a:rPr lang="hu-HU" sz="1900" dirty="0"/>
              <a:t>3468</a:t>
            </a:r>
          </a:p>
          <a:p>
            <a:pPr marL="0" indent="0">
              <a:buNone/>
            </a:pPr>
            <a:r>
              <a:rPr lang="hu-HU" sz="1900" dirty="0"/>
              <a:t>e-mail: farkas.palma@ppk.elte.hu</a:t>
            </a:r>
          </a:p>
          <a:p>
            <a:pPr marL="0" indent="0">
              <a:buNone/>
            </a:pPr>
            <a:r>
              <a:rPr lang="hu-HU" sz="1900" dirty="0"/>
              <a:t>KAZY 434</a:t>
            </a:r>
          </a:p>
          <a:p>
            <a:pPr marL="0" indent="0">
              <a:buNone/>
            </a:pPr>
            <a:r>
              <a:rPr lang="hu-HU" sz="1900" dirty="0"/>
              <a:t>Ügyfélfogadás: csak előzetes e-mailes egyeztetéssel</a:t>
            </a:r>
          </a:p>
          <a:p>
            <a:pPr marL="0" indent="0">
              <a:buNone/>
            </a:pPr>
            <a:r>
              <a:rPr lang="hu-HU" sz="1900" dirty="0"/>
              <a:t>Office </a:t>
            </a:r>
            <a:r>
              <a:rPr lang="hu-HU" sz="1900" dirty="0" err="1"/>
              <a:t>hours</a:t>
            </a:r>
            <a:r>
              <a:rPr lang="hu-HU" sz="1900" dirty="0"/>
              <a:t>: </a:t>
            </a:r>
            <a:r>
              <a:rPr lang="hu-HU" sz="1900" dirty="0" err="1"/>
              <a:t>by</a:t>
            </a:r>
            <a:r>
              <a:rPr lang="hu-HU" sz="1900" dirty="0"/>
              <a:t> </a:t>
            </a:r>
            <a:r>
              <a:rPr lang="hu-HU" sz="1900" dirty="0" err="1"/>
              <a:t>appointment</a:t>
            </a:r>
            <a:r>
              <a:rPr lang="hu-HU" sz="1900" dirty="0"/>
              <a:t> </a:t>
            </a:r>
            <a:r>
              <a:rPr lang="hu-HU" sz="1900" dirty="0" err="1"/>
              <a:t>only</a:t>
            </a:r>
            <a:endParaRPr lang="hu-HU" sz="1900" dirty="0"/>
          </a:p>
          <a:p>
            <a:pPr marL="0" indent="0">
              <a:buNone/>
            </a:pPr>
            <a:endParaRPr lang="hu-HU" sz="1900" dirty="0"/>
          </a:p>
        </p:txBody>
      </p:sp>
      <p:pic>
        <p:nvPicPr>
          <p:cNvPr id="5" name="Kép 4" descr="A képen személy, kültéri, sárga látható&#10;&#10;Automatikusan generált leírás">
            <a:extLst>
              <a:ext uri="{FF2B5EF4-FFF2-40B4-BE49-F238E27FC236}">
                <a16:creationId xmlns:a16="http://schemas.microsoft.com/office/drawing/2014/main" id="{5BCD1B52-4D0C-A121-687D-F1763172048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293" r="-1" b="27043"/>
          <a:stretch/>
        </p:blipFill>
        <p:spPr>
          <a:xfrm>
            <a:off x="4572000" y="2326020"/>
            <a:ext cx="3887391" cy="3455270"/>
          </a:xfrm>
          <a:prstGeom prst="rect">
            <a:avLst/>
          </a:prstGeom>
          <a:noFill/>
        </p:spPr>
      </p:pic>
      <p:sp>
        <p:nvSpPr>
          <p:cNvPr id="4" name="Dia számának helye 3">
            <a:extLst>
              <a:ext uri="{FF2B5EF4-FFF2-40B4-BE49-F238E27FC236}">
                <a16:creationId xmlns:a16="http://schemas.microsoft.com/office/drawing/2014/main" id="{BE5ADFB4-4FED-41FC-A8C7-58120CBE91FD}"/>
              </a:ext>
            </a:extLst>
          </p:cNvPr>
          <p:cNvSpPr>
            <a:spLocks noGrp="1"/>
          </p:cNvSpPr>
          <p:nvPr>
            <p:ph type="sldNum" sz="quarter" idx="12"/>
          </p:nvPr>
        </p:nvSpPr>
        <p:spPr>
          <a:xfrm>
            <a:off x="6457950" y="6535855"/>
            <a:ext cx="2057400" cy="185621"/>
          </a:xfrm>
        </p:spPr>
        <p:txBody>
          <a:bodyPr anchor="ctr">
            <a:normAutofit/>
          </a:bodyPr>
          <a:lstStyle/>
          <a:p>
            <a:pPr>
              <a:lnSpc>
                <a:spcPct val="90000"/>
              </a:lnSpc>
              <a:spcAft>
                <a:spcPts val="600"/>
              </a:spcAft>
            </a:pPr>
            <a:fld id="{DEB0CAC0-FDEA-4714-8442-0A5CA24B4B86}" type="slidenum">
              <a:rPr lang="hu-HU" sz="600" smtClean="0"/>
              <a:pPr>
                <a:lnSpc>
                  <a:spcPct val="90000"/>
                </a:lnSpc>
                <a:spcAft>
                  <a:spcPts val="600"/>
                </a:spcAft>
              </a:pPr>
              <a:t>34</a:t>
            </a:fld>
            <a:endParaRPr lang="hu-HU" sz="600"/>
          </a:p>
        </p:txBody>
      </p:sp>
    </p:spTree>
    <p:extLst>
      <p:ext uri="{BB962C8B-B14F-4D97-AF65-F5344CB8AC3E}">
        <p14:creationId xmlns:p14="http://schemas.microsoft.com/office/powerpoint/2010/main" val="3353866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Events during last semesters</a:t>
            </a:r>
          </a:p>
        </p:txBody>
      </p:sp>
      <p:sp>
        <p:nvSpPr>
          <p:cNvPr id="3" name="Tartalom helye 2"/>
          <p:cNvSpPr>
            <a:spLocks noGrp="1"/>
          </p:cNvSpPr>
          <p:nvPr>
            <p:ph idx="1"/>
          </p:nvPr>
        </p:nvSpPr>
        <p:spPr>
          <a:xfrm>
            <a:off x="385011" y="2370222"/>
            <a:ext cx="4186989" cy="4078704"/>
          </a:xfrm>
        </p:spPr>
        <p:txBody>
          <a:bodyPr>
            <a:normAutofit fontScale="92500" lnSpcReduction="10000"/>
          </a:bodyPr>
          <a:lstStyle/>
          <a:p>
            <a:r>
              <a:rPr lang="hu-HU" sz="2200" dirty="0"/>
              <a:t>Visiting professors </a:t>
            </a:r>
          </a:p>
          <a:p>
            <a:pPr lvl="1"/>
            <a:r>
              <a:rPr lang="hu-HU" dirty="0"/>
              <a:t>Carrie Paechter </a:t>
            </a:r>
          </a:p>
          <a:p>
            <a:pPr lvl="2"/>
            <a:r>
              <a:rPr lang="en-US" dirty="0"/>
              <a:t>LGBTQI+ parented families and schools</a:t>
            </a:r>
            <a:endParaRPr lang="hu-HU" dirty="0"/>
          </a:p>
          <a:p>
            <a:pPr lvl="2"/>
            <a:r>
              <a:rPr lang="en-US" dirty="0"/>
              <a:t>Being boys, being girls: Learning to be ourselves in communities and practice</a:t>
            </a:r>
            <a:endParaRPr lang="hu-HU" dirty="0"/>
          </a:p>
          <a:p>
            <a:pPr lvl="1"/>
            <a:r>
              <a:rPr lang="hu-HU" dirty="0"/>
              <a:t>Irene López (Kenyon College, US) Fulbright Professor</a:t>
            </a:r>
          </a:p>
          <a:p>
            <a:pPr lvl="2"/>
            <a:r>
              <a:rPr lang="hu-HU" dirty="0"/>
              <a:t>psychological aspects of immigration</a:t>
            </a:r>
          </a:p>
          <a:p>
            <a:r>
              <a:rPr lang="hu-HU" sz="2200" dirty="0"/>
              <a:t>PPK Talks 2.0 organized by our students</a:t>
            </a:r>
          </a:p>
          <a:p>
            <a:pPr marL="0" indent="0">
              <a:buNone/>
            </a:pPr>
            <a:r>
              <a:rPr lang="hu-HU" sz="1200" dirty="0"/>
              <a:t>     photocredit: Education without Borders IIPE ELTE FB page</a:t>
            </a:r>
          </a:p>
          <a:p>
            <a:r>
              <a:rPr lang="hu-HU" sz="2200" dirty="0"/>
              <a:t>UtOn conference</a:t>
            </a:r>
            <a:r>
              <a:rPr lang="hu-HU" sz="2400" dirty="0"/>
              <a:t>: </a:t>
            </a:r>
            <a:r>
              <a:rPr lang="hu-HU" sz="1500" dirty="0"/>
              <a:t>alumni conference, Experiences of Intercultural experts</a:t>
            </a:r>
          </a:p>
          <a:p>
            <a:r>
              <a:rPr lang="hu-HU" sz="2200" dirty="0"/>
              <a:t>Workshop with Korean Development Institute</a:t>
            </a:r>
            <a:br>
              <a:rPr lang="hu-HU" sz="1500" dirty="0"/>
            </a:br>
            <a:endParaRPr lang="hu-HU" sz="1500" dirty="0"/>
          </a:p>
          <a:p>
            <a:endParaRPr lang="hu-HU"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4603" y="2735674"/>
            <a:ext cx="4273906" cy="3419125"/>
          </a:xfrm>
          <a:prstGeom prst="rect">
            <a:avLst/>
          </a:prstGeom>
        </p:spPr>
      </p:pic>
      <p:sp>
        <p:nvSpPr>
          <p:cNvPr id="5" name="Dia számának helye 4">
            <a:extLst>
              <a:ext uri="{FF2B5EF4-FFF2-40B4-BE49-F238E27FC236}">
                <a16:creationId xmlns:a16="http://schemas.microsoft.com/office/drawing/2014/main" id="{692F6025-1D61-4128-80DA-2E1E45331B78}"/>
              </a:ext>
            </a:extLst>
          </p:cNvPr>
          <p:cNvSpPr>
            <a:spLocks noGrp="1"/>
          </p:cNvSpPr>
          <p:nvPr>
            <p:ph type="sldNum" sz="quarter" idx="12"/>
          </p:nvPr>
        </p:nvSpPr>
        <p:spPr/>
        <p:txBody>
          <a:bodyPr/>
          <a:lstStyle/>
          <a:p>
            <a:fld id="{DEB0CAC0-FDEA-4714-8442-0A5CA24B4B86}" type="slidenum">
              <a:rPr lang="hu-HU" smtClean="0"/>
              <a:t>35</a:t>
            </a:fld>
            <a:endParaRPr lang="hu-HU"/>
          </a:p>
        </p:txBody>
      </p:sp>
    </p:spTree>
    <p:extLst>
      <p:ext uri="{BB962C8B-B14F-4D97-AF65-F5344CB8AC3E}">
        <p14:creationId xmlns:p14="http://schemas.microsoft.com/office/powerpoint/2010/main" val="2191277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A8BE18D-C39C-438E-AEBA-1B0B27F39F03}"/>
              </a:ext>
            </a:extLst>
          </p:cNvPr>
          <p:cNvSpPr>
            <a:spLocks noGrp="1"/>
          </p:cNvSpPr>
          <p:nvPr>
            <p:ph type="title"/>
          </p:nvPr>
        </p:nvSpPr>
        <p:spPr>
          <a:xfrm>
            <a:off x="266330" y="777886"/>
            <a:ext cx="7533269" cy="1325563"/>
          </a:xfrm>
        </p:spPr>
        <p:txBody>
          <a:bodyPr/>
          <a:lstStyle/>
          <a:p>
            <a:r>
              <a:rPr lang="hu-HU" dirty="0">
                <a:latin typeface="+mn-lt"/>
              </a:rPr>
              <a:t>Eseményeink</a:t>
            </a:r>
          </a:p>
        </p:txBody>
      </p:sp>
      <p:sp>
        <p:nvSpPr>
          <p:cNvPr id="3" name="Tartalom helye 2">
            <a:extLst>
              <a:ext uri="{FF2B5EF4-FFF2-40B4-BE49-F238E27FC236}">
                <a16:creationId xmlns:a16="http://schemas.microsoft.com/office/drawing/2014/main" id="{C029C71F-CD3C-4B97-9677-B72B29B953F4}"/>
              </a:ext>
            </a:extLst>
          </p:cNvPr>
          <p:cNvSpPr>
            <a:spLocks noGrp="1"/>
          </p:cNvSpPr>
          <p:nvPr>
            <p:ph idx="1"/>
          </p:nvPr>
        </p:nvSpPr>
        <p:spPr>
          <a:xfrm>
            <a:off x="266330" y="1731147"/>
            <a:ext cx="4884169" cy="4990329"/>
          </a:xfrm>
        </p:spPr>
        <p:txBody>
          <a:bodyPr>
            <a:normAutofit fontScale="77500" lnSpcReduction="20000"/>
          </a:bodyPr>
          <a:lstStyle/>
          <a:p>
            <a:r>
              <a:rPr lang="hu-HU" dirty="0"/>
              <a:t>IPPI Tudományos Estek</a:t>
            </a:r>
          </a:p>
          <a:p>
            <a:pPr marL="0" indent="0">
              <a:lnSpc>
                <a:spcPct val="120000"/>
              </a:lnSpc>
              <a:buNone/>
            </a:pPr>
            <a:r>
              <a:rPr lang="hu-HU" sz="1500" b="0" i="0" dirty="0">
                <a:solidFill>
                  <a:srgbClr val="000000"/>
                </a:solidFill>
                <a:effectLst/>
              </a:rPr>
              <a:t>2020-ban tudományos műhelysorozatot indítottunk </a:t>
            </a:r>
            <a:r>
              <a:rPr lang="hu-HU" sz="1500" b="1" i="0" u="none" strike="noStrike" dirty="0">
                <a:solidFill>
                  <a:srgbClr val="000000"/>
                </a:solidFill>
                <a:effectLst/>
              </a:rPr>
              <a:t>IPPI Tudományos Estek – Sokféleség a Társadalomban és Kutatásban </a:t>
            </a:r>
            <a:r>
              <a:rPr lang="hu-HU" sz="1500" b="0" i="0" dirty="0">
                <a:solidFill>
                  <a:srgbClr val="000000"/>
                </a:solidFill>
                <a:effectLst/>
              </a:rPr>
              <a:t>címmel. A sorozatban az ELTE PPK IPPI, valamint a PPK és más ELTE karok oktatói, kutatói, doktori hallgatói tartanak előadást a társadalmi sokféleségről, elsősorban pszichológiai, </a:t>
            </a:r>
            <a:r>
              <a:rPr lang="hu-HU" sz="1500" b="0" i="0" dirty="0" err="1">
                <a:solidFill>
                  <a:srgbClr val="000000"/>
                </a:solidFill>
                <a:effectLst/>
              </a:rPr>
              <a:t>neveléstudományi</a:t>
            </a:r>
            <a:r>
              <a:rPr lang="hu-HU" sz="1500" b="0" i="0" dirty="0">
                <a:solidFill>
                  <a:srgbClr val="000000"/>
                </a:solidFill>
                <a:effectLst/>
              </a:rPr>
              <a:t>, szociológiai és antropológiai szempontokból. A programok nyilvánosak.</a:t>
            </a:r>
            <a:br>
              <a:rPr lang="hu-HU" sz="1500" b="0" i="0" dirty="0">
                <a:solidFill>
                  <a:srgbClr val="000000"/>
                </a:solidFill>
                <a:effectLst/>
              </a:rPr>
            </a:br>
            <a:r>
              <a:rPr lang="hu-HU" sz="1500" b="0" i="0" dirty="0">
                <a:solidFill>
                  <a:srgbClr val="000000"/>
                </a:solidFill>
                <a:effectLst/>
              </a:rPr>
              <a:t> </a:t>
            </a:r>
            <a:r>
              <a:rPr lang="hu-HU" sz="1500" b="0" i="0" dirty="0">
                <a:solidFill>
                  <a:srgbClr val="000000"/>
                </a:solidFill>
                <a:effectLst/>
                <a:hlinkClick r:id="rId2"/>
              </a:rPr>
              <a:t>https://ippi.ppk.elte.hu/content/ippi-tudomanyos-estek.t.33565?m=8813</a:t>
            </a:r>
            <a:endParaRPr lang="hu-HU" sz="1500" dirty="0"/>
          </a:p>
          <a:p>
            <a:r>
              <a:rPr lang="hu-HU" dirty="0"/>
              <a:t>Professzorok előadásai:</a:t>
            </a:r>
          </a:p>
          <a:p>
            <a:pPr lvl="1"/>
            <a:r>
              <a:rPr lang="hu-HU" dirty="0"/>
              <a:t>Carrie Paechter</a:t>
            </a:r>
          </a:p>
          <a:p>
            <a:pPr lvl="2"/>
            <a:r>
              <a:rPr lang="hu-HU" dirty="0"/>
              <a:t>LMBTQ </a:t>
            </a:r>
            <a:r>
              <a:rPr lang="en-US" dirty="0"/>
              <a:t>+ </a:t>
            </a:r>
            <a:r>
              <a:rPr lang="hu-HU" dirty="0"/>
              <a:t>szülős családok és az iskolák</a:t>
            </a:r>
          </a:p>
          <a:p>
            <a:pPr lvl="2"/>
            <a:r>
              <a:rPr lang="hu-HU" i="0" u="none" strike="noStrike" dirty="0">
                <a:effectLst/>
              </a:rPr>
              <a:t>Fiúvá és lánnyá lenni: Hogyan tanuljuk meg közösségekben és gyakorlás útján, hogy kik vagyunk</a:t>
            </a:r>
            <a:endParaRPr lang="hu-HU" dirty="0"/>
          </a:p>
          <a:p>
            <a:pPr lvl="1"/>
            <a:r>
              <a:rPr lang="hu-HU" dirty="0"/>
              <a:t>Irene López (Kenyon College, US) Fulbright Professor</a:t>
            </a:r>
          </a:p>
          <a:p>
            <a:pPr lvl="2"/>
            <a:r>
              <a:rPr lang="hu-HU" dirty="0"/>
              <a:t>Bevándorlás pszichológiai aspektusai</a:t>
            </a:r>
          </a:p>
          <a:p>
            <a:r>
              <a:rPr lang="hu-HU" dirty="0"/>
              <a:t>PPK Talks 2.0 hallgatók által szervezve</a:t>
            </a:r>
          </a:p>
          <a:p>
            <a:pPr marL="0" indent="0">
              <a:buNone/>
            </a:pPr>
            <a:r>
              <a:rPr lang="hu-HU" sz="1200" dirty="0"/>
              <a:t>    Fotók: Oktatás határok nélkül – ELTE IPPI FB oldal</a:t>
            </a:r>
          </a:p>
          <a:p>
            <a:r>
              <a:rPr lang="hu-HU" dirty="0"/>
              <a:t>ÚtOn2020 Konferencia: </a:t>
            </a:r>
            <a:br>
              <a:rPr lang="hu-HU" sz="2400" dirty="0"/>
            </a:br>
            <a:r>
              <a:rPr lang="hu-HU" sz="1500" dirty="0"/>
              <a:t>beszélgetés hallgatókkal és végzett hallgatókkal, </a:t>
            </a:r>
            <a:br>
              <a:rPr lang="hu-HU" sz="1500" dirty="0"/>
            </a:br>
            <a:r>
              <a:rPr lang="hu-HU" sz="1500" dirty="0"/>
              <a:t>Interkulturális szakértők tapasztalatai</a:t>
            </a:r>
          </a:p>
          <a:p>
            <a:r>
              <a:rPr lang="hu-HU" i="0" dirty="0">
                <a:effectLst/>
              </a:rPr>
              <a:t>Nemzetközi workshop: </a:t>
            </a:r>
            <a:br>
              <a:rPr lang="hu-HU" i="0" dirty="0">
                <a:effectLst/>
              </a:rPr>
            </a:br>
            <a:r>
              <a:rPr lang="hu-HU" sz="1500" i="0" dirty="0">
                <a:effectLst/>
              </a:rPr>
              <a:t>Dél-Korea gazdasági-társadalmi fejlődésének </a:t>
            </a:r>
            <a:br>
              <a:rPr lang="hu-HU" sz="1500" i="0" dirty="0">
                <a:effectLst/>
              </a:rPr>
            </a:br>
            <a:r>
              <a:rPr lang="hu-HU" sz="1500" i="0" dirty="0">
                <a:effectLst/>
              </a:rPr>
              <a:t>kulturális tényezőit bemutatva</a:t>
            </a:r>
            <a:br>
              <a:rPr lang="hu-HU" sz="1500" dirty="0"/>
            </a:br>
            <a:endParaRPr lang="hu-HU" sz="1500" dirty="0"/>
          </a:p>
        </p:txBody>
      </p:sp>
      <p:pic>
        <p:nvPicPr>
          <p:cNvPr id="4" name="Kép 3">
            <a:extLst>
              <a:ext uri="{FF2B5EF4-FFF2-40B4-BE49-F238E27FC236}">
                <a16:creationId xmlns:a16="http://schemas.microsoft.com/office/drawing/2014/main" id="{68BC421F-D53C-40FB-86C7-32F74EBC4B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0499" y="3521083"/>
            <a:ext cx="3910289" cy="3128231"/>
          </a:xfrm>
          <a:prstGeom prst="rect">
            <a:avLst/>
          </a:prstGeom>
        </p:spPr>
      </p:pic>
      <p:sp>
        <p:nvSpPr>
          <p:cNvPr id="5" name="Dia számának helye 4">
            <a:extLst>
              <a:ext uri="{FF2B5EF4-FFF2-40B4-BE49-F238E27FC236}">
                <a16:creationId xmlns:a16="http://schemas.microsoft.com/office/drawing/2014/main" id="{1C468267-DF1A-4AF2-AC33-D01A8D674D84}"/>
              </a:ext>
            </a:extLst>
          </p:cNvPr>
          <p:cNvSpPr>
            <a:spLocks noGrp="1"/>
          </p:cNvSpPr>
          <p:nvPr>
            <p:ph type="sldNum" sz="quarter" idx="12"/>
          </p:nvPr>
        </p:nvSpPr>
        <p:spPr/>
        <p:txBody>
          <a:bodyPr/>
          <a:lstStyle/>
          <a:p>
            <a:fld id="{DEB0CAC0-FDEA-4714-8442-0A5CA24B4B86}" type="slidenum">
              <a:rPr lang="hu-HU" smtClean="0"/>
              <a:t>36</a:t>
            </a:fld>
            <a:endParaRPr lang="hu-HU" dirty="0"/>
          </a:p>
        </p:txBody>
      </p:sp>
      <p:pic>
        <p:nvPicPr>
          <p:cNvPr id="7" name="Kép 6" descr="A képen szöveg, Betűtípus, képernyőkép látható&#10;&#10;Automatikusan generált leírás">
            <a:extLst>
              <a:ext uri="{FF2B5EF4-FFF2-40B4-BE49-F238E27FC236}">
                <a16:creationId xmlns:a16="http://schemas.microsoft.com/office/drawing/2014/main" id="{662E7B84-D218-5A9E-138A-05C4B30CBD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4058" y="1373930"/>
            <a:ext cx="3763170" cy="2021480"/>
          </a:xfrm>
          <a:prstGeom prst="rect">
            <a:avLst/>
          </a:prstGeom>
        </p:spPr>
      </p:pic>
    </p:spTree>
    <p:extLst>
      <p:ext uri="{BB962C8B-B14F-4D97-AF65-F5344CB8AC3E}">
        <p14:creationId xmlns:p14="http://schemas.microsoft.com/office/powerpoint/2010/main" val="3524779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85413" y="1423160"/>
            <a:ext cx="8025537" cy="673886"/>
          </a:xfrm>
        </p:spPr>
        <p:txBody>
          <a:bodyPr>
            <a:normAutofit/>
          </a:bodyPr>
          <a:lstStyle/>
          <a:p>
            <a:pPr algn="ctr"/>
            <a:r>
              <a:rPr lang="hu-HU" sz="2000" b="1" dirty="0">
                <a:latin typeface="+mn-lt"/>
              </a:rPr>
              <a:t>ELTE PPK Interkulturális Pszichológiai és Pedagógiai Intézet</a:t>
            </a:r>
            <a:br>
              <a:rPr lang="hu-HU" sz="2000" b="1" dirty="0">
                <a:latin typeface="+mn-lt"/>
              </a:rPr>
            </a:br>
            <a:r>
              <a:rPr lang="hu-HU" sz="2000" b="1" dirty="0">
                <a:latin typeface="+mn-lt"/>
              </a:rPr>
              <a:t>ELTE PPK Institute of Intercultural Psychology and Education</a:t>
            </a:r>
          </a:p>
        </p:txBody>
      </p:sp>
      <p:sp>
        <p:nvSpPr>
          <p:cNvPr id="4" name="Tartalom helye 3"/>
          <p:cNvSpPr>
            <a:spLocks noGrp="1"/>
          </p:cNvSpPr>
          <p:nvPr>
            <p:ph sz="half" idx="2"/>
          </p:nvPr>
        </p:nvSpPr>
        <p:spPr>
          <a:xfrm>
            <a:off x="489813" y="2734393"/>
            <a:ext cx="4229624" cy="3019862"/>
          </a:xfrm>
        </p:spPr>
        <p:txBody>
          <a:bodyPr>
            <a:normAutofit/>
          </a:bodyPr>
          <a:lstStyle/>
          <a:p>
            <a:pPr marL="0" indent="0">
              <a:buNone/>
            </a:pPr>
            <a:br>
              <a:rPr lang="hu-HU" sz="1200" dirty="0">
                <a:hlinkClick r:id="rId2"/>
              </a:rPr>
            </a:br>
            <a:r>
              <a:rPr lang="hu-HU" sz="1200" dirty="0">
                <a:hlinkClick r:id="rId2"/>
              </a:rPr>
              <a:t>https://ippi.ppk.elte.hu/</a:t>
            </a:r>
            <a:endParaRPr lang="hu-HU" sz="1200" dirty="0"/>
          </a:p>
          <a:p>
            <a:pPr marL="0" indent="0">
              <a:buNone/>
            </a:pPr>
            <a:r>
              <a:rPr lang="hu-HU" sz="1200" dirty="0"/>
              <a:t>		</a:t>
            </a:r>
          </a:p>
          <a:p>
            <a:pPr marL="0" indent="0">
              <a:buNone/>
            </a:pPr>
            <a:endParaRPr lang="hu-HU" sz="1200" dirty="0">
              <a:hlinkClick r:id="rId3"/>
            </a:endParaRPr>
          </a:p>
          <a:p>
            <a:pPr marL="0" indent="0">
              <a:buNone/>
            </a:pPr>
            <a:r>
              <a:rPr lang="hu-HU" sz="1200" dirty="0">
                <a:hlinkClick r:id="rId3"/>
              </a:rPr>
              <a:t>https://www.facebook.com/ippi.elte</a:t>
            </a:r>
            <a:endParaRPr lang="hu-HU" sz="1200" dirty="0"/>
          </a:p>
          <a:p>
            <a:pPr marL="0" indent="0" algn="r">
              <a:buNone/>
            </a:pPr>
            <a:r>
              <a:rPr lang="hu-HU" sz="1200" dirty="0"/>
              <a:t>		</a:t>
            </a:r>
          </a:p>
          <a:p>
            <a:pPr marL="0" indent="0">
              <a:buNone/>
            </a:pPr>
            <a:r>
              <a:rPr lang="hu-HU" sz="1200" dirty="0">
                <a:hlinkClick r:id="rId4"/>
              </a:rPr>
              <a:t>https://www.youtube.com/watch?v=fCsKumLe0GA&amp;t=3s</a:t>
            </a:r>
            <a:endParaRPr lang="hu-HU" sz="1200" dirty="0"/>
          </a:p>
          <a:p>
            <a:pPr marL="0" indent="0">
              <a:buNone/>
            </a:pPr>
            <a:r>
              <a:rPr lang="hu-HU" sz="1200" dirty="0">
                <a:hlinkClick r:id="rId5"/>
              </a:rPr>
              <a:t>https://www.youtube.com/watch?v=503uy99Pu74</a:t>
            </a:r>
            <a:br>
              <a:rPr lang="hu-HU" sz="1200" dirty="0"/>
            </a:br>
            <a:br>
              <a:rPr lang="hu-HU" sz="1200" dirty="0"/>
            </a:br>
            <a:endParaRPr lang="hu-HU" sz="1200" dirty="0"/>
          </a:p>
          <a:p>
            <a:pPr marL="0" indent="0">
              <a:buNone/>
            </a:pPr>
            <a:r>
              <a:rPr lang="hu-HU" sz="1300" dirty="0">
                <a:hlinkClick r:id="rId6"/>
              </a:rPr>
              <a:t>https://www.instagram.com/ippi.elte/</a:t>
            </a:r>
            <a:endParaRPr lang="hu-HU" sz="1200" dirty="0"/>
          </a:p>
          <a:p>
            <a:pPr marL="0" indent="0">
              <a:buNone/>
            </a:pPr>
            <a:endParaRPr lang="hu-HU" sz="1300" dirty="0"/>
          </a:p>
          <a:p>
            <a:pPr marL="0" indent="0">
              <a:buNone/>
            </a:pPr>
            <a:endParaRPr lang="hu-HU" sz="1500" dirty="0"/>
          </a:p>
        </p:txBody>
      </p:sp>
      <p:sp>
        <p:nvSpPr>
          <p:cNvPr id="6" name="Tartalom helye 5"/>
          <p:cNvSpPr>
            <a:spLocks noGrp="1"/>
          </p:cNvSpPr>
          <p:nvPr>
            <p:ph sz="quarter" idx="4"/>
          </p:nvPr>
        </p:nvSpPr>
        <p:spPr>
          <a:xfrm>
            <a:off x="4603111" y="2842107"/>
            <a:ext cx="4229624" cy="3019862"/>
          </a:xfrm>
        </p:spPr>
        <p:txBody>
          <a:bodyPr>
            <a:normAutofit/>
          </a:bodyPr>
          <a:lstStyle/>
          <a:p>
            <a:pPr marL="0" indent="0">
              <a:buNone/>
            </a:pPr>
            <a:r>
              <a:rPr lang="hu-HU" sz="1200" dirty="0">
                <a:hlinkClick r:id="rId7"/>
              </a:rPr>
              <a:t>https://ippi.ppk.elte.hu/en/</a:t>
            </a:r>
            <a:endParaRPr lang="hu-HU" sz="1200" dirty="0"/>
          </a:p>
          <a:p>
            <a:pPr marL="0" indent="0">
              <a:buNone/>
            </a:pPr>
            <a:endParaRPr lang="hu-HU" sz="1200" dirty="0"/>
          </a:p>
          <a:p>
            <a:pPr marL="0" indent="0">
              <a:buNone/>
            </a:pPr>
            <a:endParaRPr lang="hu-HU" sz="1200" dirty="0">
              <a:hlinkClick r:id="rId8"/>
            </a:endParaRPr>
          </a:p>
          <a:p>
            <a:pPr marL="0" indent="0">
              <a:buNone/>
            </a:pPr>
            <a:br>
              <a:rPr lang="hu-HU" sz="1200" dirty="0">
                <a:hlinkClick r:id="rId8"/>
              </a:rPr>
            </a:br>
            <a:r>
              <a:rPr lang="hu-HU" sz="1200" dirty="0">
                <a:hlinkClick r:id="rId8"/>
              </a:rPr>
              <a:t>https://www.facebook.com/iipeelte</a:t>
            </a:r>
            <a:endParaRPr lang="hu-HU" sz="1200" dirty="0"/>
          </a:p>
          <a:p>
            <a:pPr marL="0" indent="0">
              <a:buNone/>
            </a:pPr>
            <a:endParaRPr lang="hu-HU" sz="1200" dirty="0"/>
          </a:p>
          <a:p>
            <a:pPr marL="0" indent="0">
              <a:buNone/>
            </a:pPr>
            <a:r>
              <a:rPr lang="hu-HU" sz="1200" dirty="0">
                <a:hlinkClick r:id="rId9"/>
              </a:rPr>
              <a:t>https://www.youtube.com/@ippielte4909/videos</a:t>
            </a:r>
            <a:br>
              <a:rPr lang="hu-HU" sz="1200" dirty="0"/>
            </a:br>
            <a:r>
              <a:rPr lang="hu-HU" sz="1200" dirty="0">
                <a:hlinkClick r:id="rId10"/>
              </a:rPr>
              <a:t>https://www.youtube.com/watch?v=EJJxN8i5EKQ&amp;t=6s</a:t>
            </a:r>
            <a:endParaRPr lang="hu-HU" sz="1200" dirty="0"/>
          </a:p>
          <a:p>
            <a:pPr marL="0" indent="0">
              <a:buNone/>
            </a:pPr>
            <a:endParaRPr lang="hu-HU" sz="1200" dirty="0"/>
          </a:p>
          <a:p>
            <a:pPr marL="0" indent="0">
              <a:buNone/>
            </a:pPr>
            <a:br>
              <a:rPr lang="hu-HU" sz="1200" dirty="0">
                <a:hlinkClick r:id="rId11"/>
              </a:rPr>
            </a:br>
            <a:r>
              <a:rPr lang="hu-HU" sz="1200" dirty="0">
                <a:hlinkClick r:id="rId11"/>
              </a:rPr>
              <a:t>https://www.instagram.com/iipeelte/?hl=hu</a:t>
            </a:r>
            <a:endParaRPr lang="hu-HU" sz="1200" dirty="0"/>
          </a:p>
          <a:p>
            <a:pPr marL="0" indent="0">
              <a:buNone/>
            </a:pPr>
            <a:endParaRPr lang="hu-HU" dirty="0"/>
          </a:p>
        </p:txBody>
      </p:sp>
      <p:pic>
        <p:nvPicPr>
          <p:cNvPr id="8" name="Picture 38"/>
          <p:cNvPicPr>
            <a:picLocks noChangeAspect="1"/>
          </p:cNvPicPr>
          <p:nvPr/>
        </p:nvPicPr>
        <p:blipFill rotWithShape="1">
          <a:blip r:embed="rId12">
            <a:extLst>
              <a:ext uri="{28A0092B-C50C-407E-A947-70E740481C1C}">
                <a14:useLocalDpi xmlns:a14="http://schemas.microsoft.com/office/drawing/2010/main" val="0"/>
              </a:ext>
            </a:extLst>
          </a:blip>
          <a:srcRect t="10101"/>
          <a:stretch/>
        </p:blipFill>
        <p:spPr>
          <a:xfrm>
            <a:off x="3043" y="2734392"/>
            <a:ext cx="486770" cy="486224"/>
          </a:xfrm>
          <a:prstGeom prst="rect">
            <a:avLst/>
          </a:prstGeom>
        </p:spPr>
      </p:pic>
      <p:pic>
        <p:nvPicPr>
          <p:cNvPr id="9" name="Picture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114" y="3449933"/>
            <a:ext cx="528927" cy="528927"/>
          </a:xfrm>
          <a:prstGeom prst="rect">
            <a:avLst/>
          </a:prstGeom>
        </p:spPr>
      </p:pic>
      <p:pic>
        <p:nvPicPr>
          <p:cNvPr id="10" name="Picture 3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44" y="4216418"/>
            <a:ext cx="482369" cy="491220"/>
          </a:xfrm>
          <a:prstGeom prst="rect">
            <a:avLst/>
          </a:prstGeom>
        </p:spPr>
      </p:pic>
      <p:pic>
        <p:nvPicPr>
          <p:cNvPr id="11" name="Kép 10">
            <a:extLst>
              <a:ext uri="{FF2B5EF4-FFF2-40B4-BE49-F238E27FC236}">
                <a16:creationId xmlns:a16="http://schemas.microsoft.com/office/drawing/2014/main" id="{55B59EC2-B910-4A88-9E50-A556BE78B1A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0007" y="5001079"/>
            <a:ext cx="459806" cy="459806"/>
          </a:xfrm>
          <a:prstGeom prst="rect">
            <a:avLst/>
          </a:prstGeom>
        </p:spPr>
      </p:pic>
      <p:sp>
        <p:nvSpPr>
          <p:cNvPr id="13" name="Cím 1"/>
          <p:cNvSpPr txBox="1">
            <a:spLocks/>
          </p:cNvSpPr>
          <p:nvPr/>
        </p:nvSpPr>
        <p:spPr>
          <a:xfrm>
            <a:off x="151001" y="5754255"/>
            <a:ext cx="8904221" cy="6738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sz="1600" b="1" dirty="0">
                <a:latin typeface="+mn-lt"/>
              </a:rPr>
              <a:t>If you are interested in creating content please write an e-mail to Farkas Pálma (farkas.palma@ppk.elte.hu).</a:t>
            </a:r>
          </a:p>
        </p:txBody>
      </p:sp>
      <p:sp>
        <p:nvSpPr>
          <p:cNvPr id="3" name="Dia számának helye 2">
            <a:extLst>
              <a:ext uri="{FF2B5EF4-FFF2-40B4-BE49-F238E27FC236}">
                <a16:creationId xmlns:a16="http://schemas.microsoft.com/office/drawing/2014/main" id="{BB391B3E-9391-404A-8466-61B5E4585209}"/>
              </a:ext>
            </a:extLst>
          </p:cNvPr>
          <p:cNvSpPr>
            <a:spLocks noGrp="1"/>
          </p:cNvSpPr>
          <p:nvPr>
            <p:ph type="sldNum" sz="quarter" idx="12"/>
          </p:nvPr>
        </p:nvSpPr>
        <p:spPr/>
        <p:txBody>
          <a:bodyPr/>
          <a:lstStyle/>
          <a:p>
            <a:fld id="{DEB0CAC0-FDEA-4714-8442-0A5CA24B4B86}" type="slidenum">
              <a:rPr lang="hu-HU" smtClean="0"/>
              <a:t>37</a:t>
            </a:fld>
            <a:endParaRPr lang="hu-HU"/>
          </a:p>
        </p:txBody>
      </p:sp>
    </p:spTree>
    <p:extLst>
      <p:ext uri="{BB962C8B-B14F-4D97-AF65-F5344CB8AC3E}">
        <p14:creationId xmlns:p14="http://schemas.microsoft.com/office/powerpoint/2010/main" val="2104552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266798" y="3660684"/>
            <a:ext cx="6096000" cy="954107"/>
          </a:xfrm>
          <a:prstGeom prst="rect">
            <a:avLst/>
          </a:prstGeom>
          <a:noFill/>
        </p:spPr>
        <p:txBody>
          <a:bodyPr wrap="square" rtlCol="0">
            <a:spAutoFit/>
          </a:bodyPr>
          <a:lstStyle/>
          <a:p>
            <a:pPr algn="ctr"/>
            <a:r>
              <a:rPr lang="hu-HU" sz="2800" dirty="0"/>
              <a:t>Köszönjük a figyelmet!</a:t>
            </a:r>
          </a:p>
          <a:p>
            <a:pPr algn="ctr"/>
            <a:r>
              <a:rPr lang="hu-HU" sz="2800" dirty="0"/>
              <a:t>Thank you for your attention!</a:t>
            </a:r>
          </a:p>
        </p:txBody>
      </p:sp>
      <p:sp>
        <p:nvSpPr>
          <p:cNvPr id="3" name="Szövegdoboz 2"/>
          <p:cNvSpPr txBox="1"/>
          <p:nvPr/>
        </p:nvSpPr>
        <p:spPr>
          <a:xfrm>
            <a:off x="3279227" y="5265682"/>
            <a:ext cx="4071142" cy="1569660"/>
          </a:xfrm>
          <a:prstGeom prst="rect">
            <a:avLst/>
          </a:prstGeom>
          <a:noFill/>
        </p:spPr>
        <p:txBody>
          <a:bodyPr wrap="square" rtlCol="0">
            <a:spAutoFit/>
          </a:bodyPr>
          <a:lstStyle/>
          <a:p>
            <a:pPr algn="ctr"/>
            <a:r>
              <a:rPr lang="en-US" sz="3200" b="1" dirty="0">
                <a:hlinkClick r:id="rId2"/>
              </a:rPr>
              <a:t>www.ppk.elte.hu</a:t>
            </a:r>
            <a:endParaRPr lang="hu-HU" sz="3200" b="1" dirty="0"/>
          </a:p>
          <a:p>
            <a:pPr algn="ctr"/>
            <a:r>
              <a:rPr lang="hu-HU" sz="3200" b="1" dirty="0">
                <a:hlinkClick r:id="rId3"/>
              </a:rPr>
              <a:t>www.ppk.elte.hu/en</a:t>
            </a:r>
            <a:endParaRPr lang="hu-HU" sz="3200" b="1" dirty="0"/>
          </a:p>
          <a:p>
            <a:pPr algn="ctr"/>
            <a:endParaRPr lang="hu-HU" sz="3200" b="1" dirty="0"/>
          </a:p>
        </p:txBody>
      </p:sp>
    </p:spTree>
    <p:extLst>
      <p:ext uri="{BB962C8B-B14F-4D97-AF65-F5344CB8AC3E}">
        <p14:creationId xmlns:p14="http://schemas.microsoft.com/office/powerpoint/2010/main" val="2287885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80796" y="1938329"/>
            <a:ext cx="3677966" cy="3445586"/>
          </a:xfrm>
        </p:spPr>
        <p:txBody>
          <a:bodyPr>
            <a:normAutofit fontScale="90000"/>
          </a:bodyPr>
          <a:lstStyle/>
          <a:p>
            <a:r>
              <a:rPr lang="hu-HU" b="1" dirty="0">
                <a:latin typeface="+mn-lt"/>
              </a:rPr>
              <a:t>Kazinczy u. 23-27.</a:t>
            </a:r>
            <a:br>
              <a:rPr lang="hu-HU" b="1" dirty="0">
                <a:latin typeface="+mn-lt"/>
              </a:rPr>
            </a:br>
            <a:r>
              <a:rPr lang="hu-HU" b="1" dirty="0">
                <a:latin typeface="+mn-lt"/>
              </a:rPr>
              <a:t>IV. emelet</a:t>
            </a:r>
            <a:br>
              <a:rPr lang="hu-HU" b="1" dirty="0">
                <a:latin typeface="+mn-lt"/>
              </a:rPr>
            </a:br>
            <a:r>
              <a:rPr lang="hu-HU" b="1" dirty="0">
                <a:latin typeface="+mn-lt"/>
              </a:rPr>
              <a:t>429-434-es szobák </a:t>
            </a:r>
            <a:br>
              <a:rPr lang="hu-HU" b="1" dirty="0">
                <a:latin typeface="+mn-lt"/>
              </a:rPr>
            </a:br>
            <a:r>
              <a:rPr lang="hu-HU" b="1" dirty="0">
                <a:latin typeface="+mn-lt"/>
              </a:rPr>
              <a:t>(Kék színű ajtók)</a:t>
            </a:r>
            <a:br>
              <a:rPr lang="hu-HU" b="1" dirty="0">
                <a:latin typeface="+mn-lt"/>
              </a:rPr>
            </a:br>
            <a:br>
              <a:rPr lang="hu-HU" b="1" dirty="0">
                <a:latin typeface="+mn-lt"/>
              </a:rPr>
            </a:br>
            <a:r>
              <a:rPr lang="hu-HU" b="1" dirty="0">
                <a:latin typeface="+mn-lt"/>
              </a:rPr>
              <a:t>In Kazinczy Street building</a:t>
            </a:r>
            <a:br>
              <a:rPr lang="hu-HU" b="1" dirty="0">
                <a:latin typeface="+mn-lt"/>
              </a:rPr>
            </a:br>
            <a:r>
              <a:rPr lang="hu-HU" b="1" dirty="0">
                <a:latin typeface="+mn-lt"/>
              </a:rPr>
              <a:t>4</a:t>
            </a:r>
            <a:r>
              <a:rPr lang="hu-HU" b="1" baseline="30000" dirty="0">
                <a:latin typeface="+mn-lt"/>
              </a:rPr>
              <a:t>th</a:t>
            </a:r>
            <a:r>
              <a:rPr lang="hu-HU" b="1" dirty="0">
                <a:latin typeface="+mn-lt"/>
              </a:rPr>
              <a:t> floor</a:t>
            </a:r>
            <a:br>
              <a:rPr lang="hu-HU" b="1" dirty="0">
                <a:latin typeface="+mn-lt"/>
              </a:rPr>
            </a:br>
            <a:r>
              <a:rPr lang="hu-HU" b="1" dirty="0" err="1">
                <a:latin typeface="+mn-lt"/>
              </a:rPr>
              <a:t>Rooms</a:t>
            </a:r>
            <a:r>
              <a:rPr lang="hu-HU" b="1" dirty="0">
                <a:latin typeface="+mn-lt"/>
              </a:rPr>
              <a:t> 429-434 </a:t>
            </a:r>
            <a:br>
              <a:rPr lang="hu-HU" b="1" dirty="0">
                <a:latin typeface="+mn-lt"/>
              </a:rPr>
            </a:br>
            <a:r>
              <a:rPr lang="hu-HU" b="1" dirty="0">
                <a:latin typeface="+mn-lt"/>
              </a:rPr>
              <a:t>(</a:t>
            </a:r>
            <a:r>
              <a:rPr lang="hu-HU" b="1" dirty="0" err="1">
                <a:latin typeface="+mn-lt"/>
              </a:rPr>
              <a:t>Blue</a:t>
            </a:r>
            <a:r>
              <a:rPr lang="hu-HU" b="1" dirty="0">
                <a:latin typeface="+mn-lt"/>
              </a:rPr>
              <a:t> </a:t>
            </a:r>
            <a:r>
              <a:rPr lang="hu-HU" b="1" dirty="0" err="1">
                <a:latin typeface="+mn-lt"/>
              </a:rPr>
              <a:t>doors</a:t>
            </a:r>
            <a:r>
              <a:rPr lang="hu-HU" b="1" dirty="0">
                <a:latin typeface="+mn-lt"/>
              </a:rPr>
              <a:t>)</a:t>
            </a:r>
            <a:br>
              <a:rPr lang="hu-HU" b="1" dirty="0">
                <a:latin typeface="+mn-lt"/>
              </a:rPr>
            </a:br>
            <a:br>
              <a:rPr lang="hu-HU" b="1" dirty="0">
                <a:latin typeface="+mn-lt"/>
              </a:rPr>
            </a:br>
            <a:endParaRPr lang="hu-HU" b="1" dirty="0">
              <a:latin typeface="+mn-lt"/>
            </a:endParaRPr>
          </a:p>
        </p:txBody>
      </p:sp>
      <p:sp>
        <p:nvSpPr>
          <p:cNvPr id="3" name="Dia számának helye 2">
            <a:extLst>
              <a:ext uri="{FF2B5EF4-FFF2-40B4-BE49-F238E27FC236}">
                <a16:creationId xmlns:a16="http://schemas.microsoft.com/office/drawing/2014/main" id="{97E010A6-EF9D-4CA2-AAC5-41092BA6F828}"/>
              </a:ext>
            </a:extLst>
          </p:cNvPr>
          <p:cNvSpPr>
            <a:spLocks noGrp="1"/>
          </p:cNvSpPr>
          <p:nvPr>
            <p:ph type="sldNum" sz="quarter" idx="12"/>
          </p:nvPr>
        </p:nvSpPr>
        <p:spPr/>
        <p:txBody>
          <a:bodyPr/>
          <a:lstStyle/>
          <a:p>
            <a:fld id="{DEB0CAC0-FDEA-4714-8442-0A5CA24B4B86}" type="slidenum">
              <a:rPr lang="hu-HU" smtClean="0"/>
              <a:t>4</a:t>
            </a:fld>
            <a:endParaRPr lang="hu-HU"/>
          </a:p>
        </p:txBody>
      </p:sp>
      <p:pic>
        <p:nvPicPr>
          <p:cNvPr id="12" name="Kép 11" descr="A képen szöveg, Hirdetőtábla, hirdetőtábla, poszter látható&#10;&#10;Automatikusan generált leírás">
            <a:extLst>
              <a:ext uri="{FF2B5EF4-FFF2-40B4-BE49-F238E27FC236}">
                <a16:creationId xmlns:a16="http://schemas.microsoft.com/office/drawing/2014/main" id="{A76DFDA8-99EA-C570-A883-89FB234C6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4267" y="1776885"/>
            <a:ext cx="4587366" cy="3768473"/>
          </a:xfrm>
          <a:prstGeom prst="rect">
            <a:avLst/>
          </a:prstGeom>
        </p:spPr>
      </p:pic>
    </p:spTree>
    <p:extLst>
      <p:ext uri="{BB962C8B-B14F-4D97-AF65-F5344CB8AC3E}">
        <p14:creationId xmlns:p14="http://schemas.microsoft.com/office/powerpoint/2010/main" val="3845703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89812" y="1285380"/>
            <a:ext cx="7647424" cy="626547"/>
          </a:xfrm>
        </p:spPr>
        <p:txBody>
          <a:bodyPr/>
          <a:lstStyle/>
          <a:p>
            <a:r>
              <a:rPr lang="hu-HU" dirty="0"/>
              <a:t>Oktatás / Teaching</a:t>
            </a:r>
          </a:p>
        </p:txBody>
      </p:sp>
      <p:sp>
        <p:nvSpPr>
          <p:cNvPr id="3" name="Tartalom helye 2"/>
          <p:cNvSpPr>
            <a:spLocks noGrp="1"/>
          </p:cNvSpPr>
          <p:nvPr>
            <p:ph idx="1"/>
          </p:nvPr>
        </p:nvSpPr>
        <p:spPr>
          <a:xfrm>
            <a:off x="489812" y="2115127"/>
            <a:ext cx="7647424" cy="4369563"/>
          </a:xfrm>
        </p:spPr>
        <p:txBody>
          <a:bodyPr>
            <a:normAutofit fontScale="55000" lnSpcReduction="20000"/>
          </a:bodyPr>
          <a:lstStyle/>
          <a:p>
            <a:pPr marL="342900" indent="-342900">
              <a:spcBef>
                <a:spcPts val="500"/>
              </a:spcBef>
            </a:pPr>
            <a:r>
              <a:rPr lang="hu-HU" dirty="0"/>
              <a:t>2006 e</a:t>
            </a:r>
            <a:r>
              <a:rPr lang="en-US" dirty="0"/>
              <a:t>lső önálló közismereti (50 kredites) program</a:t>
            </a:r>
            <a:r>
              <a:rPr lang="hu-HU" dirty="0"/>
              <a:t>ok: </a:t>
            </a:r>
            <a:r>
              <a:rPr lang="en-US" dirty="0"/>
              <a:t>„Interkulturalitás, oktatás és szocializáció”</a:t>
            </a:r>
            <a:r>
              <a:rPr lang="hu-HU" dirty="0"/>
              <a:t>,</a:t>
            </a:r>
            <a:r>
              <a:rPr lang="en-US" dirty="0"/>
              <a:t> „Holokauszt és társadalmi konfliktusok”</a:t>
            </a:r>
            <a:endParaRPr lang="hu-HU" dirty="0"/>
          </a:p>
          <a:p>
            <a:pPr marL="342900" indent="-342900">
              <a:spcBef>
                <a:spcPts val="500"/>
              </a:spcBef>
            </a:pPr>
            <a:r>
              <a:rPr lang="hu-HU" dirty="0"/>
              <a:t>2009</a:t>
            </a:r>
            <a:r>
              <a:rPr lang="en-US" dirty="0"/>
              <a:t> “Multikulturális nevelés tanára” mesterszak</a:t>
            </a:r>
            <a:r>
              <a:rPr lang="hu-HU" dirty="0"/>
              <a:t>;</a:t>
            </a:r>
            <a:r>
              <a:rPr lang="en-US" dirty="0"/>
              <a:t> új önálló mesterképzési szak “</a:t>
            </a:r>
            <a:r>
              <a:rPr lang="hu-HU" dirty="0"/>
              <a:t>Interkulturális pszichológia és pedagógia MA</a:t>
            </a:r>
            <a:r>
              <a:rPr lang="en-US" dirty="0"/>
              <a:t>”</a:t>
            </a:r>
            <a:r>
              <a:rPr lang="hu-HU" dirty="0"/>
              <a:t>; 2017 őszétől Társadalmi befogadás tanulmányok MA </a:t>
            </a:r>
            <a:r>
              <a:rPr lang="en-US" dirty="0"/>
              <a:t>néven</a:t>
            </a:r>
            <a:r>
              <a:rPr lang="hu-HU" dirty="0"/>
              <a:t>. </a:t>
            </a:r>
            <a:r>
              <a:rPr lang="hu-HU" dirty="0">
                <a:solidFill>
                  <a:srgbClr val="FF0000"/>
                </a:solidFill>
              </a:rPr>
              <a:t>2021-től LEVELEZŐ KÉPZÉS!</a:t>
            </a:r>
          </a:p>
          <a:p>
            <a:pPr marL="342900" indent="-342900">
              <a:spcBef>
                <a:spcPts val="500"/>
              </a:spcBef>
            </a:pPr>
            <a:r>
              <a:rPr lang="hu-HU" dirty="0"/>
              <a:t>Szociál- és interkulturális</a:t>
            </a:r>
            <a:r>
              <a:rPr lang="en-US" dirty="0"/>
              <a:t> pszichológia </a:t>
            </a:r>
            <a:r>
              <a:rPr lang="hu-HU" dirty="0"/>
              <a:t>MA specializáció a Pszichológiai Intézet Szociálpszichológia Tanszékével– hivatalosan Társadalom- és szervezetpszichológia MA specializáció</a:t>
            </a:r>
          </a:p>
          <a:p>
            <a:pPr marL="342900" indent="-342900">
              <a:spcBef>
                <a:spcPts val="500"/>
              </a:spcBef>
            </a:pPr>
            <a:r>
              <a:rPr lang="hu-HU" dirty="0"/>
              <a:t>Doktori Iskola – NDI (Neveléstudományi Doktori Iskola)</a:t>
            </a:r>
            <a:br>
              <a:rPr lang="hu-HU" dirty="0"/>
            </a:br>
            <a:r>
              <a:rPr lang="hu-HU" dirty="0"/>
              <a:t>Kultúra, Sokféleség és Oktatás Program – Győri János</a:t>
            </a:r>
            <a:br>
              <a:rPr lang="hu-HU" dirty="0"/>
            </a:br>
            <a:r>
              <a:rPr lang="hu-HU" dirty="0">
                <a:hlinkClick r:id="rId2"/>
              </a:rPr>
              <a:t>https://www.ppk.elte.hu/dstore/document/1005/CDE%20programle%C3%ADr%C3%A1s_magyar_JAV.pdf</a:t>
            </a:r>
            <a:endParaRPr lang="hu-HU" dirty="0"/>
          </a:p>
          <a:p>
            <a:pPr marL="342900" indent="-342900">
              <a:spcBef>
                <a:spcPts val="500"/>
              </a:spcBef>
            </a:pPr>
            <a:r>
              <a:rPr lang="hu-HU" dirty="0"/>
              <a:t>PDI (Pszichológiai Doktori Iskola)</a:t>
            </a:r>
            <a:br>
              <a:rPr lang="hu-HU" dirty="0"/>
            </a:br>
            <a:r>
              <a:rPr lang="hu-HU" dirty="0">
                <a:hlinkClick r:id="rId3"/>
              </a:rPr>
              <a:t>https://www.ppk.elte.hu/pszichologiaphd</a:t>
            </a:r>
            <a:endParaRPr lang="hu-HU" dirty="0"/>
          </a:p>
          <a:p>
            <a:pPr marL="342900" indent="-342900">
              <a:spcBef>
                <a:spcPts val="500"/>
              </a:spcBef>
            </a:pPr>
            <a:endParaRPr lang="en-US" dirty="0"/>
          </a:p>
          <a:p>
            <a:pPr marL="342900" indent="-342900">
              <a:spcBef>
                <a:spcPts val="500"/>
              </a:spcBef>
            </a:pPr>
            <a:endParaRPr lang="hu-HU" altLang="en-US" dirty="0"/>
          </a:p>
          <a:p>
            <a:pPr marL="342900" indent="-342900">
              <a:spcBef>
                <a:spcPts val="500"/>
              </a:spcBef>
            </a:pPr>
            <a:r>
              <a:rPr lang="hu-HU" altLang="en-US" dirty="0"/>
              <a:t>Master program in Intercultural psychology and education (120 ECTS) (September 2009) – in English since September 2013</a:t>
            </a:r>
          </a:p>
          <a:p>
            <a:pPr marL="342900" indent="-342900">
              <a:spcBef>
                <a:spcPts val="500"/>
              </a:spcBef>
            </a:pPr>
            <a:r>
              <a:rPr lang="hu-HU" altLang="en-US" dirty="0"/>
              <a:t>Intercultural and Intergroup Processes Module in the PhD School of Psychology at the Eötvös Loránd University, Budapest (since September 2012)</a:t>
            </a:r>
          </a:p>
          <a:p>
            <a:pPr marL="342900" indent="-342900">
              <a:spcBef>
                <a:spcPts val="500"/>
              </a:spcBef>
            </a:pPr>
            <a:r>
              <a:rPr lang="hu-HU" altLang="en-US" dirty="0"/>
              <a:t>Intercultural Psychology and Education Master under a new name: Social Integration Master Programme (September 2017). </a:t>
            </a:r>
            <a:r>
              <a:rPr lang="hu-HU" altLang="en-US" dirty="0">
                <a:solidFill>
                  <a:srgbClr val="FF0000"/>
                </a:solidFill>
              </a:rPr>
              <a:t>DISTANT LEARNING (PART-TIME) MASTER’S PROGRAM FROM 2021</a:t>
            </a:r>
          </a:p>
          <a:p>
            <a:pPr marL="342900" indent="-342900">
              <a:spcBef>
                <a:spcPts val="500"/>
              </a:spcBef>
            </a:pPr>
            <a:r>
              <a:rPr lang="hu-HU" altLang="en-US" dirty="0"/>
              <a:t>Social and Intercultural Psychology MA Psychology Specialization (cojoint with Social Psychology Department of the Psychology Institute)</a:t>
            </a:r>
          </a:p>
          <a:p>
            <a:pPr marL="342900" indent="-342900">
              <a:spcBef>
                <a:spcPts val="500"/>
              </a:spcBef>
            </a:pPr>
            <a:r>
              <a:rPr lang="hu-HU" dirty="0"/>
              <a:t>PhD </a:t>
            </a:r>
            <a:r>
              <a:rPr lang="hu-HU" dirty="0" err="1"/>
              <a:t>School</a:t>
            </a:r>
            <a:r>
              <a:rPr lang="hu-HU" dirty="0"/>
              <a:t> – NDI (</a:t>
            </a:r>
            <a:r>
              <a:rPr lang="hu-HU" dirty="0" err="1"/>
              <a:t>Doctoral</a:t>
            </a:r>
            <a:r>
              <a:rPr lang="hu-HU" dirty="0"/>
              <a:t> </a:t>
            </a:r>
            <a:r>
              <a:rPr lang="hu-HU" dirty="0" err="1"/>
              <a:t>School</a:t>
            </a:r>
            <a:r>
              <a:rPr lang="hu-HU" dirty="0"/>
              <a:t> of Education)</a:t>
            </a:r>
            <a:br>
              <a:rPr lang="hu-HU" dirty="0"/>
            </a:br>
            <a:r>
              <a:rPr lang="en-US" dirty="0"/>
              <a:t>Culture, Diversity, and Education doctoral </a:t>
            </a:r>
            <a:r>
              <a:rPr lang="en-US" dirty="0" err="1"/>
              <a:t>programme</a:t>
            </a:r>
            <a:r>
              <a:rPr lang="en-US" dirty="0"/>
              <a:t> </a:t>
            </a:r>
            <a:r>
              <a:rPr lang="hu-HU" dirty="0"/>
              <a:t>– János Győri</a:t>
            </a:r>
            <a:br>
              <a:rPr lang="hu-HU" dirty="0"/>
            </a:br>
            <a:r>
              <a:rPr lang="hu-HU" dirty="0">
                <a:hlinkClick r:id="rId4"/>
              </a:rPr>
              <a:t>https://www.ppk.elte.hu/dstore/document/1004/CDE%20programle%C3%ADr%C3%A1s_angol_JAV.pdf</a:t>
            </a:r>
            <a:endParaRPr lang="hu-HU" dirty="0"/>
          </a:p>
          <a:p>
            <a:pPr marL="342900" indent="-342900">
              <a:spcBef>
                <a:spcPts val="500"/>
              </a:spcBef>
            </a:pPr>
            <a:r>
              <a:rPr lang="hu-HU" dirty="0"/>
              <a:t>PDI (</a:t>
            </a:r>
            <a:r>
              <a:rPr lang="hu-HU" dirty="0" err="1"/>
              <a:t>Doctoral</a:t>
            </a:r>
            <a:r>
              <a:rPr lang="hu-HU" dirty="0"/>
              <a:t> </a:t>
            </a:r>
            <a:r>
              <a:rPr lang="hu-HU" dirty="0" err="1"/>
              <a:t>School</a:t>
            </a:r>
            <a:r>
              <a:rPr lang="hu-HU" dirty="0"/>
              <a:t> of Psychology)</a:t>
            </a:r>
            <a:br>
              <a:rPr lang="hu-HU" dirty="0"/>
            </a:br>
            <a:r>
              <a:rPr lang="hu-HU" dirty="0">
                <a:hlinkClick r:id="rId5"/>
              </a:rPr>
              <a:t>https://www.ppk.elte.hu/en/psychologyphd</a:t>
            </a:r>
            <a:endParaRPr lang="hu-HU" dirty="0"/>
          </a:p>
          <a:p>
            <a:pPr marL="342900" indent="-342900">
              <a:spcBef>
                <a:spcPts val="500"/>
              </a:spcBef>
            </a:pPr>
            <a:endParaRPr lang="hu-HU" altLang="en-US" dirty="0"/>
          </a:p>
        </p:txBody>
      </p:sp>
      <p:sp>
        <p:nvSpPr>
          <p:cNvPr id="4" name="Dia számának helye 3">
            <a:extLst>
              <a:ext uri="{FF2B5EF4-FFF2-40B4-BE49-F238E27FC236}">
                <a16:creationId xmlns:a16="http://schemas.microsoft.com/office/drawing/2014/main" id="{9D471154-5494-439D-9357-134E36449CE1}"/>
              </a:ext>
            </a:extLst>
          </p:cNvPr>
          <p:cNvSpPr>
            <a:spLocks noGrp="1"/>
          </p:cNvSpPr>
          <p:nvPr>
            <p:ph type="sldNum" sz="quarter" idx="12"/>
          </p:nvPr>
        </p:nvSpPr>
        <p:spPr/>
        <p:txBody>
          <a:bodyPr/>
          <a:lstStyle/>
          <a:p>
            <a:fld id="{DEB0CAC0-FDEA-4714-8442-0A5CA24B4B86}" type="slidenum">
              <a:rPr lang="hu-HU" smtClean="0"/>
              <a:t>5</a:t>
            </a:fld>
            <a:endParaRPr lang="hu-HU"/>
          </a:p>
        </p:txBody>
      </p:sp>
    </p:spTree>
    <p:extLst>
      <p:ext uri="{BB962C8B-B14F-4D97-AF65-F5344CB8AC3E}">
        <p14:creationId xmlns:p14="http://schemas.microsoft.com/office/powerpoint/2010/main" val="996805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Tanterv / Curriculum</a:t>
            </a:r>
          </a:p>
        </p:txBody>
      </p:sp>
      <p:sp>
        <p:nvSpPr>
          <p:cNvPr id="3" name="Tartalom helye 2"/>
          <p:cNvSpPr>
            <a:spLocks noGrp="1"/>
          </p:cNvSpPr>
          <p:nvPr>
            <p:ph idx="1"/>
          </p:nvPr>
        </p:nvSpPr>
        <p:spPr/>
        <p:txBody>
          <a:bodyPr/>
          <a:lstStyle/>
          <a:p>
            <a:pPr marL="0" indent="0">
              <a:buNone/>
            </a:pPr>
            <a:endParaRPr lang="hu-HU" dirty="0"/>
          </a:p>
          <a:p>
            <a:pPr marL="0" indent="0">
              <a:buNone/>
            </a:pPr>
            <a:r>
              <a:rPr lang="hu-HU" dirty="0"/>
              <a:t>elte.ppk.hu 				elte.ppk.hu/en</a:t>
            </a:r>
          </a:p>
          <a:p>
            <a:pPr marL="0" indent="0">
              <a:buNone/>
            </a:pPr>
            <a:r>
              <a:rPr lang="hu-HU" dirty="0"/>
              <a:t>	\Tanulmányi ügyek 		\Student administration</a:t>
            </a:r>
          </a:p>
          <a:p>
            <a:pPr marL="0" indent="0">
              <a:buNone/>
            </a:pPr>
            <a:r>
              <a:rPr lang="hu-HU" dirty="0"/>
              <a:t>	\Tantervek 				\Curriculums</a:t>
            </a:r>
          </a:p>
          <a:p>
            <a:pPr marL="0" indent="0">
              <a:buNone/>
            </a:pPr>
            <a:r>
              <a:rPr lang="hu-HU" dirty="0"/>
              <a:t>	\Mesterképzés			\Master level</a:t>
            </a:r>
          </a:p>
          <a:p>
            <a:pPr marL="0" indent="0">
              <a:buNone/>
            </a:pPr>
            <a:r>
              <a:rPr lang="hu-HU" dirty="0">
                <a:hlinkClick r:id="rId2"/>
              </a:rPr>
              <a:t>https://www.ppk.elte.hu/tanulmanyi/tantervek/mesterkepzes</a:t>
            </a:r>
            <a:endParaRPr lang="hu-HU" dirty="0"/>
          </a:p>
          <a:p>
            <a:pPr marL="0" indent="0">
              <a:buNone/>
            </a:pPr>
            <a:endParaRPr lang="hu-HU" dirty="0"/>
          </a:p>
          <a:p>
            <a:pPr marL="0" indent="0">
              <a:buNone/>
            </a:pPr>
            <a:r>
              <a:rPr lang="hu-HU" dirty="0">
                <a:hlinkClick r:id="rId3"/>
              </a:rPr>
              <a:t>https://www.ppk.elte.hu/en/student_administration/curriculums/master</a:t>
            </a:r>
            <a:endParaRPr lang="hu-HU" dirty="0"/>
          </a:p>
          <a:p>
            <a:pPr marL="0" indent="0">
              <a:buNone/>
            </a:pPr>
            <a:endParaRPr lang="hu-HU" dirty="0"/>
          </a:p>
        </p:txBody>
      </p:sp>
      <p:sp>
        <p:nvSpPr>
          <p:cNvPr id="4" name="Dia számának helye 3">
            <a:extLst>
              <a:ext uri="{FF2B5EF4-FFF2-40B4-BE49-F238E27FC236}">
                <a16:creationId xmlns:a16="http://schemas.microsoft.com/office/drawing/2014/main" id="{66C8462B-6D6F-4719-9BAA-79733FD0C284}"/>
              </a:ext>
            </a:extLst>
          </p:cNvPr>
          <p:cNvSpPr>
            <a:spLocks noGrp="1"/>
          </p:cNvSpPr>
          <p:nvPr>
            <p:ph type="sldNum" sz="quarter" idx="12"/>
          </p:nvPr>
        </p:nvSpPr>
        <p:spPr/>
        <p:txBody>
          <a:bodyPr/>
          <a:lstStyle/>
          <a:p>
            <a:fld id="{DEB0CAC0-FDEA-4714-8442-0A5CA24B4B86}" type="slidenum">
              <a:rPr lang="hu-HU" smtClean="0"/>
              <a:t>6</a:t>
            </a:fld>
            <a:endParaRPr lang="hu-HU"/>
          </a:p>
        </p:txBody>
      </p:sp>
    </p:spTree>
    <p:extLst>
      <p:ext uri="{BB962C8B-B14F-4D97-AF65-F5344CB8AC3E}">
        <p14:creationId xmlns:p14="http://schemas.microsoft.com/office/powerpoint/2010/main" val="110809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7DCC783D-8CAB-4187-8563-FF60C3052135}"/>
              </a:ext>
            </a:extLst>
          </p:cNvPr>
          <p:cNvSpPr>
            <a:spLocks noGrp="1"/>
          </p:cNvSpPr>
          <p:nvPr>
            <p:ph idx="1"/>
          </p:nvPr>
        </p:nvSpPr>
        <p:spPr>
          <a:xfrm>
            <a:off x="598869" y="1932753"/>
            <a:ext cx="7533269" cy="3899876"/>
          </a:xfrm>
        </p:spPr>
        <p:txBody>
          <a:bodyPr>
            <a:normAutofit/>
          </a:bodyPr>
          <a:lstStyle/>
          <a:p>
            <a:r>
              <a:rPr lang="hu-HU" dirty="0">
                <a:solidFill>
                  <a:srgbClr val="FF0000"/>
                </a:solidFill>
              </a:rPr>
              <a:t>2023-ban felvétel nyert hallgatók: „2021-től nappali munkarend” vagy „2021-től levelező munkarend”</a:t>
            </a:r>
          </a:p>
          <a:p>
            <a:r>
              <a:rPr lang="hu-HU" dirty="0">
                <a:solidFill>
                  <a:srgbClr val="FF0000"/>
                </a:solidFill>
              </a:rPr>
              <a:t>2021 előtt felvételt nyert hallgatók: „2017-től nappali munkarend”</a:t>
            </a:r>
            <a:br>
              <a:rPr lang="hu-HU" dirty="0">
                <a:solidFill>
                  <a:srgbClr val="FF0000"/>
                </a:solidFill>
              </a:rPr>
            </a:br>
            <a:r>
              <a:rPr lang="hu-HU" dirty="0">
                <a:solidFill>
                  <a:srgbClr val="FF0000"/>
                </a:solidFill>
              </a:rPr>
              <a:t> </a:t>
            </a:r>
          </a:p>
          <a:p>
            <a:r>
              <a:rPr lang="hu-HU" dirty="0"/>
              <a:t>2023 ősszel nem indul a nappali TBTM17-102-es Kisebbségek a társadalomban című kurzus- csak 2024 tavasszal lesz meghirdetve. </a:t>
            </a:r>
            <a:br>
              <a:rPr lang="hu-HU" dirty="0"/>
            </a:br>
            <a:endParaRPr lang="hu-HU" dirty="0"/>
          </a:p>
          <a:p>
            <a:r>
              <a:rPr lang="hu-HU" dirty="0">
                <a:solidFill>
                  <a:srgbClr val="FF0000"/>
                </a:solidFill>
              </a:rPr>
              <a:t>Students admitted in 2023 should take the courses with the course </a:t>
            </a:r>
            <a:r>
              <a:rPr lang="hu-HU" dirty="0" err="1">
                <a:solidFill>
                  <a:srgbClr val="FF0000"/>
                </a:solidFill>
              </a:rPr>
              <a:t>codes</a:t>
            </a:r>
            <a:r>
              <a:rPr lang="hu-HU" dirty="0">
                <a:solidFill>
                  <a:srgbClr val="FF0000"/>
                </a:solidFill>
              </a:rPr>
              <a:t> „</a:t>
            </a:r>
            <a:r>
              <a:rPr lang="hu-HU" dirty="0" err="1">
                <a:solidFill>
                  <a:srgbClr val="FF0000"/>
                </a:solidFill>
              </a:rPr>
              <a:t>From</a:t>
            </a:r>
            <a:r>
              <a:rPr lang="hu-HU" dirty="0">
                <a:solidFill>
                  <a:srgbClr val="FF0000"/>
                </a:solidFill>
              </a:rPr>
              <a:t> 2021 </a:t>
            </a:r>
            <a:r>
              <a:rPr lang="hu-HU" dirty="0" err="1">
                <a:solidFill>
                  <a:srgbClr val="FF0000"/>
                </a:solidFill>
              </a:rPr>
              <a:t>Full</a:t>
            </a:r>
            <a:r>
              <a:rPr lang="hu-HU" dirty="0">
                <a:solidFill>
                  <a:srgbClr val="FF0000"/>
                </a:solidFill>
              </a:rPr>
              <a:t> </a:t>
            </a:r>
            <a:r>
              <a:rPr lang="hu-HU" dirty="0" err="1">
                <a:solidFill>
                  <a:srgbClr val="FF0000"/>
                </a:solidFill>
              </a:rPr>
              <a:t>time</a:t>
            </a:r>
            <a:r>
              <a:rPr lang="hu-HU" dirty="0">
                <a:solidFill>
                  <a:srgbClr val="FF0000"/>
                </a:solidFill>
              </a:rPr>
              <a:t>” and those </a:t>
            </a:r>
            <a:r>
              <a:rPr lang="hu-HU" dirty="0" err="1">
                <a:solidFill>
                  <a:srgbClr val="FF0000"/>
                </a:solidFill>
              </a:rPr>
              <a:t>admitted</a:t>
            </a:r>
            <a:r>
              <a:rPr lang="hu-HU" dirty="0">
                <a:solidFill>
                  <a:srgbClr val="FF0000"/>
                </a:solidFill>
              </a:rPr>
              <a:t> </a:t>
            </a:r>
            <a:r>
              <a:rPr lang="hu-HU" dirty="0" err="1">
                <a:solidFill>
                  <a:srgbClr val="FF0000"/>
                </a:solidFill>
              </a:rPr>
              <a:t>earlier</a:t>
            </a:r>
            <a:r>
              <a:rPr lang="hu-HU" dirty="0">
                <a:solidFill>
                  <a:srgbClr val="FF0000"/>
                </a:solidFill>
              </a:rPr>
              <a:t> (</a:t>
            </a:r>
            <a:r>
              <a:rPr lang="hu-HU" dirty="0" err="1">
                <a:solidFill>
                  <a:srgbClr val="FF0000"/>
                </a:solidFill>
              </a:rPr>
              <a:t>before</a:t>
            </a:r>
            <a:r>
              <a:rPr lang="hu-HU" dirty="0">
                <a:solidFill>
                  <a:srgbClr val="FF0000"/>
                </a:solidFill>
              </a:rPr>
              <a:t> 2021) „</a:t>
            </a:r>
            <a:r>
              <a:rPr lang="hu-HU" dirty="0" err="1">
                <a:solidFill>
                  <a:srgbClr val="FF0000"/>
                </a:solidFill>
              </a:rPr>
              <a:t>From</a:t>
            </a:r>
            <a:r>
              <a:rPr lang="hu-HU" dirty="0">
                <a:solidFill>
                  <a:srgbClr val="FF0000"/>
                </a:solidFill>
              </a:rPr>
              <a:t> 2017 </a:t>
            </a:r>
            <a:r>
              <a:rPr lang="hu-HU" dirty="0" err="1">
                <a:solidFill>
                  <a:srgbClr val="FF0000"/>
                </a:solidFill>
              </a:rPr>
              <a:t>full</a:t>
            </a:r>
            <a:r>
              <a:rPr lang="hu-HU" dirty="0">
                <a:solidFill>
                  <a:srgbClr val="FF0000"/>
                </a:solidFill>
              </a:rPr>
              <a:t> </a:t>
            </a:r>
            <a:r>
              <a:rPr lang="hu-HU" dirty="0" err="1">
                <a:solidFill>
                  <a:srgbClr val="FF0000"/>
                </a:solidFill>
              </a:rPr>
              <a:t>time</a:t>
            </a:r>
            <a:r>
              <a:rPr lang="hu-HU" dirty="0">
                <a:solidFill>
                  <a:srgbClr val="FF0000"/>
                </a:solidFill>
              </a:rPr>
              <a:t>”.</a:t>
            </a:r>
          </a:p>
        </p:txBody>
      </p:sp>
      <p:sp>
        <p:nvSpPr>
          <p:cNvPr id="4" name="Dia számának helye 3">
            <a:extLst>
              <a:ext uri="{FF2B5EF4-FFF2-40B4-BE49-F238E27FC236}">
                <a16:creationId xmlns:a16="http://schemas.microsoft.com/office/drawing/2014/main" id="{37067813-7111-4FAF-AF0F-F13E0758920F}"/>
              </a:ext>
            </a:extLst>
          </p:cNvPr>
          <p:cNvSpPr>
            <a:spLocks noGrp="1"/>
          </p:cNvSpPr>
          <p:nvPr>
            <p:ph type="sldNum" sz="quarter" idx="12"/>
          </p:nvPr>
        </p:nvSpPr>
        <p:spPr/>
        <p:txBody>
          <a:bodyPr/>
          <a:lstStyle/>
          <a:p>
            <a:fld id="{DEB0CAC0-FDEA-4714-8442-0A5CA24B4B86}" type="slidenum">
              <a:rPr lang="hu-HU" smtClean="0"/>
              <a:t>7</a:t>
            </a:fld>
            <a:endParaRPr lang="hu-HU"/>
          </a:p>
        </p:txBody>
      </p:sp>
    </p:spTree>
    <p:extLst>
      <p:ext uri="{BB962C8B-B14F-4D97-AF65-F5344CB8AC3E}">
        <p14:creationId xmlns:p14="http://schemas.microsoft.com/office/powerpoint/2010/main" val="269094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37EB9C2-7E96-5A16-EC6D-85A596CD29D1}"/>
              </a:ext>
            </a:extLst>
          </p:cNvPr>
          <p:cNvSpPr>
            <a:spLocks noGrp="1"/>
          </p:cNvSpPr>
          <p:nvPr>
            <p:ph type="ctrTitle"/>
          </p:nvPr>
        </p:nvSpPr>
        <p:spPr>
          <a:xfrm>
            <a:off x="185260" y="1122364"/>
            <a:ext cx="4386740" cy="396044"/>
          </a:xfrm>
        </p:spPr>
        <p:txBody>
          <a:bodyPr>
            <a:normAutofit fontScale="90000"/>
          </a:bodyPr>
          <a:lstStyle/>
          <a:p>
            <a:r>
              <a:rPr lang="hu-HU" sz="3000" dirty="0"/>
              <a:t>Tréning kurzusaink</a:t>
            </a:r>
          </a:p>
        </p:txBody>
      </p:sp>
      <p:sp>
        <p:nvSpPr>
          <p:cNvPr id="3" name="Alcím 2">
            <a:extLst>
              <a:ext uri="{FF2B5EF4-FFF2-40B4-BE49-F238E27FC236}">
                <a16:creationId xmlns:a16="http://schemas.microsoft.com/office/drawing/2014/main" id="{F2E10BE5-4500-554E-0285-63AEC7BC9F3D}"/>
              </a:ext>
            </a:extLst>
          </p:cNvPr>
          <p:cNvSpPr>
            <a:spLocks noGrp="1"/>
          </p:cNvSpPr>
          <p:nvPr>
            <p:ph type="subTitle" idx="1"/>
          </p:nvPr>
        </p:nvSpPr>
        <p:spPr>
          <a:xfrm>
            <a:off x="4501742" y="3429000"/>
            <a:ext cx="4541590" cy="3292476"/>
          </a:xfrm>
        </p:spPr>
        <p:txBody>
          <a:bodyPr>
            <a:noAutofit/>
          </a:bodyPr>
          <a:lstStyle/>
          <a:p>
            <a:pPr algn="l">
              <a:lnSpc>
                <a:spcPct val="120000"/>
              </a:lnSpc>
            </a:pPr>
            <a:r>
              <a:rPr lang="hu-HU" sz="1100" b="1" i="0" u="none" strike="noStrike" dirty="0">
                <a:solidFill>
                  <a:srgbClr val="000000"/>
                </a:solidFill>
                <a:effectLst/>
                <a:latin typeface="+mj-lt"/>
              </a:rPr>
              <a:t>Szenzitivitás tréning (TBTM17-108 – 2. félév)</a:t>
            </a:r>
            <a:br>
              <a:rPr lang="hu-HU" sz="1100" b="1" i="0" u="none" strike="noStrike" dirty="0">
                <a:solidFill>
                  <a:srgbClr val="000000"/>
                </a:solidFill>
                <a:effectLst/>
                <a:latin typeface="+mj-lt"/>
              </a:rPr>
            </a:br>
            <a:r>
              <a:rPr lang="hu-HU" sz="1100" b="1" i="0" u="none" strike="noStrike" dirty="0">
                <a:solidFill>
                  <a:srgbClr val="000000"/>
                </a:solidFill>
                <a:effectLst/>
                <a:latin typeface="+mj-lt"/>
              </a:rPr>
              <a:t>(TBTM21-108 – 1. félév)</a:t>
            </a:r>
            <a:endParaRPr lang="en-US" sz="1100" b="0" i="0" dirty="0">
              <a:solidFill>
                <a:srgbClr val="000000"/>
              </a:solidFill>
              <a:effectLst/>
              <a:latin typeface="+mj-lt"/>
            </a:endParaRPr>
          </a:p>
          <a:p>
            <a:pPr algn="l">
              <a:lnSpc>
                <a:spcPct val="120000"/>
              </a:lnSpc>
            </a:pPr>
            <a:r>
              <a:rPr lang="hu-HU" sz="1200" b="0" i="0" dirty="0">
                <a:solidFill>
                  <a:srgbClr val="000000"/>
                </a:solidFill>
                <a:effectLst/>
                <a:latin typeface="+mj-lt"/>
              </a:rPr>
              <a:t>A tréning célja, hogy saját élmény gyakorlatokon keresztül érzékenyebbé tegye a hallgatókat az egyéni, a csoport és a társadalmi szinten is működő előítéletekre, továbbá ráirányítsa a figyelmet az ebből fakadó társadalmi sztereotípiákra és  egyenlőtlenségekre. A kultúra meghatározó, sokszor rejtett szerepére fókuszálja a figyelmet azzal a céllal, hogy az emberi jogok és az emberi méltóság tiszteletben tartását, az előítélet-mentes gondolkodást, a más kultúrák iránti toleranciát erősítse. A sajátélmény gyakorlatok mellett alapvető elméleti ismeretek áttekintése is célja, a kultúra, a sztereotipizálás, a diszkrimináció és az előítéletek témáiban. A kurzus kitér arra is, hogy mit lehet tenni az előítéletek ellen: bemutat lehetséges stratégiákat és eszközöket az előítéletek csökkentésének gyakorlati megvalósításához.</a:t>
            </a:r>
            <a:endParaRPr lang="hu-HU" sz="1200" dirty="0">
              <a:latin typeface="+mj-lt"/>
            </a:endParaRPr>
          </a:p>
        </p:txBody>
      </p:sp>
      <p:sp>
        <p:nvSpPr>
          <p:cNvPr id="5" name="Alcím 2">
            <a:extLst>
              <a:ext uri="{FF2B5EF4-FFF2-40B4-BE49-F238E27FC236}">
                <a16:creationId xmlns:a16="http://schemas.microsoft.com/office/drawing/2014/main" id="{F97FDD7B-E79B-9804-D3F5-6260D8DB4EBA}"/>
              </a:ext>
            </a:extLst>
          </p:cNvPr>
          <p:cNvSpPr txBox="1">
            <a:spLocks/>
          </p:cNvSpPr>
          <p:nvPr/>
        </p:nvSpPr>
        <p:spPr>
          <a:xfrm>
            <a:off x="185260" y="1565493"/>
            <a:ext cx="4126680" cy="307666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20000"/>
              </a:lnSpc>
            </a:pPr>
            <a:r>
              <a:rPr lang="hu-HU" sz="1100" b="1" i="0" u="none" strike="noStrike" dirty="0">
                <a:solidFill>
                  <a:srgbClr val="000000"/>
                </a:solidFill>
                <a:effectLst/>
                <a:latin typeface="+mj-lt"/>
              </a:rPr>
              <a:t>Interkulturális tréning  (TBTM17-111 – 1. félév)</a:t>
            </a:r>
            <a:br>
              <a:rPr lang="hu-HU" sz="1100" b="1" i="0" u="none" strike="noStrike" dirty="0">
                <a:solidFill>
                  <a:srgbClr val="000000"/>
                </a:solidFill>
                <a:effectLst/>
                <a:latin typeface="+mj-lt"/>
              </a:rPr>
            </a:br>
            <a:r>
              <a:rPr lang="hu-HU" sz="1100" b="1" i="0" u="none" strike="noStrike" dirty="0">
                <a:solidFill>
                  <a:srgbClr val="000000"/>
                </a:solidFill>
                <a:effectLst/>
                <a:latin typeface="+mj-lt"/>
              </a:rPr>
              <a:t>(TBTM21-111L – 2. félév)</a:t>
            </a:r>
            <a:endParaRPr lang="en-US" sz="1100" b="0" i="0" dirty="0">
              <a:solidFill>
                <a:srgbClr val="000000"/>
              </a:solidFill>
              <a:effectLst/>
              <a:latin typeface="+mj-lt"/>
            </a:endParaRPr>
          </a:p>
          <a:p>
            <a:pPr algn="l">
              <a:lnSpc>
                <a:spcPct val="120000"/>
              </a:lnSpc>
            </a:pPr>
            <a:r>
              <a:rPr lang="hu-HU" sz="1200" b="0" i="0" dirty="0">
                <a:solidFill>
                  <a:srgbClr val="000000"/>
                </a:solidFill>
                <a:effectLst/>
                <a:latin typeface="+mj-lt"/>
              </a:rPr>
              <a:t>A tréning az interkulturális kapcsolatok mechanizmusainak mélyebb megértésére, annak hatékonyságának növelésére, és a konfliktusok sikeres kezelésére, valamint az ilyen kapcsolatokban rejlő lehetőségek kiaknázására fókuszál. A kurzus célja, hogy betekintést nyújtson a kultúraközi interakciók, kapcsolatok elméleteibe (pl. identitás-stratégiák, identitás </a:t>
            </a:r>
            <a:r>
              <a:rPr lang="hu-HU" sz="1200" b="0" i="0" dirty="0" err="1">
                <a:solidFill>
                  <a:srgbClr val="000000"/>
                </a:solidFill>
                <a:effectLst/>
                <a:latin typeface="+mj-lt"/>
              </a:rPr>
              <a:t>negociáció</a:t>
            </a:r>
            <a:r>
              <a:rPr lang="hu-HU" sz="1200" b="0" i="0" dirty="0">
                <a:solidFill>
                  <a:srgbClr val="000000"/>
                </a:solidFill>
                <a:effectLst/>
                <a:latin typeface="+mj-lt"/>
              </a:rPr>
              <a:t> megközelítése), valamint hogy sajátélményen keresztül illusztrálja a kultúra és az emberi gondolkodás, az érzelmek és a viselkedés közötti szoros kapcsolatot, az interkulturális kapcsolatok természetét, valamint növelje az interkulturális érzékenységet, kompetenciát és az interkulturális kommunikáció hatékonyságát.</a:t>
            </a:r>
            <a:endParaRPr lang="hu-HU" sz="1200" dirty="0">
              <a:latin typeface="+mj-lt"/>
            </a:endParaRPr>
          </a:p>
        </p:txBody>
      </p:sp>
      <p:pic>
        <p:nvPicPr>
          <p:cNvPr id="7" name="Kép 6" descr="A képen ruházat, személy, fal, fedett pályás látható&#10;&#10;Automatikusan generált leírás">
            <a:extLst>
              <a:ext uri="{FF2B5EF4-FFF2-40B4-BE49-F238E27FC236}">
                <a16:creationId xmlns:a16="http://schemas.microsoft.com/office/drawing/2014/main" id="{B673DD28-665D-A79C-A536-E1F36027B9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260" y="4764745"/>
            <a:ext cx="4126681" cy="1956731"/>
          </a:xfrm>
          <a:prstGeom prst="rect">
            <a:avLst/>
          </a:prstGeom>
        </p:spPr>
      </p:pic>
      <p:pic>
        <p:nvPicPr>
          <p:cNvPr id="9" name="Kép 8" descr="A képen személy, Emberi arc, ruházat, mosoly látható&#10;&#10;Automatikusan generált leírás">
            <a:extLst>
              <a:ext uri="{FF2B5EF4-FFF2-40B4-BE49-F238E27FC236}">
                <a16:creationId xmlns:a16="http://schemas.microsoft.com/office/drawing/2014/main" id="{4C015C9B-AD85-FED3-6464-BFF8ACF77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724042"/>
            <a:ext cx="3484577" cy="2564648"/>
          </a:xfrm>
          <a:prstGeom prst="rect">
            <a:avLst/>
          </a:prstGeom>
        </p:spPr>
      </p:pic>
    </p:spTree>
    <p:extLst>
      <p:ext uri="{BB962C8B-B14F-4D97-AF65-F5344CB8AC3E}">
        <p14:creationId xmlns:p14="http://schemas.microsoft.com/office/powerpoint/2010/main" val="2889467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37EB9C2-7E96-5A16-EC6D-85A596CD29D1}"/>
              </a:ext>
            </a:extLst>
          </p:cNvPr>
          <p:cNvSpPr>
            <a:spLocks noGrp="1"/>
          </p:cNvSpPr>
          <p:nvPr>
            <p:ph type="ctrTitle"/>
          </p:nvPr>
        </p:nvSpPr>
        <p:spPr>
          <a:xfrm>
            <a:off x="185260" y="1122364"/>
            <a:ext cx="4386740" cy="396044"/>
          </a:xfrm>
        </p:spPr>
        <p:txBody>
          <a:bodyPr>
            <a:normAutofit fontScale="90000"/>
          </a:bodyPr>
          <a:lstStyle/>
          <a:p>
            <a:r>
              <a:rPr lang="hu-HU" sz="3000" dirty="0" err="1"/>
              <a:t>Training</a:t>
            </a:r>
            <a:r>
              <a:rPr lang="hu-HU" sz="3000" dirty="0"/>
              <a:t> </a:t>
            </a:r>
            <a:r>
              <a:rPr lang="hu-HU" sz="3000" dirty="0" err="1"/>
              <a:t>Courses</a:t>
            </a:r>
            <a:endParaRPr lang="hu-HU" sz="3000" dirty="0"/>
          </a:p>
        </p:txBody>
      </p:sp>
      <p:sp>
        <p:nvSpPr>
          <p:cNvPr id="3" name="Alcím 2">
            <a:extLst>
              <a:ext uri="{FF2B5EF4-FFF2-40B4-BE49-F238E27FC236}">
                <a16:creationId xmlns:a16="http://schemas.microsoft.com/office/drawing/2014/main" id="{F2E10BE5-4500-554E-0285-63AEC7BC9F3D}"/>
              </a:ext>
            </a:extLst>
          </p:cNvPr>
          <p:cNvSpPr>
            <a:spLocks noGrp="1"/>
          </p:cNvSpPr>
          <p:nvPr>
            <p:ph type="subTitle" idx="1"/>
          </p:nvPr>
        </p:nvSpPr>
        <p:spPr>
          <a:xfrm>
            <a:off x="4501742" y="3569310"/>
            <a:ext cx="4217565" cy="3076662"/>
          </a:xfrm>
        </p:spPr>
        <p:txBody>
          <a:bodyPr>
            <a:normAutofit fontScale="55000" lnSpcReduction="20000"/>
          </a:bodyPr>
          <a:lstStyle/>
          <a:p>
            <a:pPr algn="l"/>
            <a:r>
              <a:rPr lang="en-US" sz="2200" b="1" i="0" u="none" strike="noStrike" dirty="0">
                <a:solidFill>
                  <a:srgbClr val="000000"/>
                </a:solidFill>
                <a:effectLst/>
                <a:latin typeface="Open Sans" panose="020B0606030504020204" pitchFamily="34" charset="0"/>
              </a:rPr>
              <a:t>Sensitivity Training (SOCM17-108)</a:t>
            </a:r>
            <a:r>
              <a:rPr lang="hu-HU" sz="2200" b="1" i="0" u="none" strike="noStrike" dirty="0">
                <a:solidFill>
                  <a:srgbClr val="000000"/>
                </a:solidFill>
                <a:effectLst/>
                <a:latin typeface="Open Sans" panose="020B0606030504020204" pitchFamily="34" charset="0"/>
              </a:rPr>
              <a:t> </a:t>
            </a:r>
            <a:br>
              <a:rPr lang="hu-HU" sz="2200" b="1" i="0" u="none" strike="noStrike" dirty="0">
                <a:solidFill>
                  <a:srgbClr val="000000"/>
                </a:solidFill>
                <a:effectLst/>
                <a:latin typeface="Open Sans" panose="020B0606030504020204" pitchFamily="34" charset="0"/>
              </a:rPr>
            </a:br>
            <a:r>
              <a:rPr lang="hu-HU" sz="2200" b="1" i="0" u="none" strike="noStrike" dirty="0">
                <a:solidFill>
                  <a:srgbClr val="000000"/>
                </a:solidFill>
                <a:effectLst/>
                <a:latin typeface="Open Sans" panose="020B0606030504020204" pitchFamily="34" charset="0"/>
              </a:rPr>
              <a:t>2nd </a:t>
            </a:r>
            <a:r>
              <a:rPr lang="hu-HU" sz="2200" b="1" i="0" u="none" strike="noStrike" dirty="0" err="1">
                <a:solidFill>
                  <a:srgbClr val="000000"/>
                </a:solidFill>
                <a:effectLst/>
                <a:latin typeface="Open Sans" panose="020B0606030504020204" pitchFamily="34" charset="0"/>
              </a:rPr>
              <a:t>semester</a:t>
            </a:r>
            <a:endParaRPr lang="en-US" sz="2200" b="0" i="0" dirty="0">
              <a:solidFill>
                <a:srgbClr val="000000"/>
              </a:solidFill>
              <a:effectLst/>
              <a:latin typeface="Open Sans" panose="020B0606030504020204" pitchFamily="34" charset="0"/>
            </a:endParaRPr>
          </a:p>
          <a:p>
            <a:pPr algn="l">
              <a:lnSpc>
                <a:spcPct val="120000"/>
              </a:lnSpc>
            </a:pPr>
            <a:r>
              <a:rPr lang="en-US" sz="2200" b="0" i="0" dirty="0">
                <a:solidFill>
                  <a:srgbClr val="000000"/>
                </a:solidFill>
                <a:effectLst/>
              </a:rPr>
              <a:t>The training is designed to make students more sensitive to prejudices functioning on individual, group and societal level, and to draw attention to the consequent societal stereotypes and inequalities. By focusing attention to the determining - yet often hidden - role of culture the course aims to foster respect for human rights and human dignity, unbiased thinking and tolerance towards other cultures. The course will give the opportunity to get to know more about our own identities; reflect on social norms and rules in our society. The participants of the course will increase their knowledge about theories (culture, positive identity formation, stereotyping, discrimination and prejudice). The course also discusses possibilities, strategies and means of action against prejudices.</a:t>
            </a:r>
          </a:p>
          <a:p>
            <a:endParaRPr lang="hu-HU" dirty="0"/>
          </a:p>
        </p:txBody>
      </p:sp>
      <p:sp>
        <p:nvSpPr>
          <p:cNvPr id="4" name="Dia számának helye 3">
            <a:extLst>
              <a:ext uri="{FF2B5EF4-FFF2-40B4-BE49-F238E27FC236}">
                <a16:creationId xmlns:a16="http://schemas.microsoft.com/office/drawing/2014/main" id="{8B2AEBBA-F764-C77F-A42C-D4E3D39639E7}"/>
              </a:ext>
            </a:extLst>
          </p:cNvPr>
          <p:cNvSpPr>
            <a:spLocks noGrp="1"/>
          </p:cNvSpPr>
          <p:nvPr>
            <p:ph type="sldNum" sz="quarter" idx="12"/>
          </p:nvPr>
        </p:nvSpPr>
        <p:spPr/>
        <p:txBody>
          <a:bodyPr/>
          <a:lstStyle/>
          <a:p>
            <a:fld id="{DEB0CAC0-FDEA-4714-8442-0A5CA24B4B86}" type="slidenum">
              <a:rPr lang="hu-HU" smtClean="0"/>
              <a:t>9</a:t>
            </a:fld>
            <a:endParaRPr lang="hu-HU"/>
          </a:p>
        </p:txBody>
      </p:sp>
      <p:sp>
        <p:nvSpPr>
          <p:cNvPr id="5" name="Alcím 2">
            <a:extLst>
              <a:ext uri="{FF2B5EF4-FFF2-40B4-BE49-F238E27FC236}">
                <a16:creationId xmlns:a16="http://schemas.microsoft.com/office/drawing/2014/main" id="{F97FDD7B-E79B-9804-D3F5-6260D8DB4EBA}"/>
              </a:ext>
            </a:extLst>
          </p:cNvPr>
          <p:cNvSpPr txBox="1">
            <a:spLocks/>
          </p:cNvSpPr>
          <p:nvPr/>
        </p:nvSpPr>
        <p:spPr>
          <a:xfrm>
            <a:off x="315987" y="1890669"/>
            <a:ext cx="3749880" cy="3076662"/>
          </a:xfrm>
          <a:prstGeom prst="rect">
            <a:avLst/>
          </a:prstGeom>
        </p:spPr>
        <p:txBody>
          <a:bodyPr vert="horz" lIns="91440" tIns="45720" rIns="91440" bIns="45720" rtlCol="0">
            <a:normAutofit fontScale="6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b="1" i="0" u="none" strike="noStrike" dirty="0">
                <a:solidFill>
                  <a:srgbClr val="000000"/>
                </a:solidFill>
                <a:effectLst/>
                <a:latin typeface="Open Sans" panose="020B0606030504020204" pitchFamily="34" charset="0"/>
              </a:rPr>
              <a:t>Intercultural Training (SOCM17-111)</a:t>
            </a:r>
            <a:br>
              <a:rPr lang="hu-HU" b="1" i="0" u="none" strike="noStrike" dirty="0">
                <a:solidFill>
                  <a:srgbClr val="000000"/>
                </a:solidFill>
                <a:effectLst/>
                <a:latin typeface="Open Sans" panose="020B0606030504020204" pitchFamily="34" charset="0"/>
              </a:rPr>
            </a:br>
            <a:r>
              <a:rPr lang="hu-HU" b="1" i="0" u="none" strike="noStrike" dirty="0">
                <a:solidFill>
                  <a:srgbClr val="000000"/>
                </a:solidFill>
                <a:effectLst/>
                <a:latin typeface="Open Sans" panose="020B0606030504020204" pitchFamily="34" charset="0"/>
              </a:rPr>
              <a:t>1st </a:t>
            </a:r>
            <a:r>
              <a:rPr lang="hu-HU" b="1" i="0" u="none" strike="noStrike" dirty="0" err="1">
                <a:solidFill>
                  <a:srgbClr val="000000"/>
                </a:solidFill>
                <a:effectLst/>
                <a:latin typeface="Open Sans" panose="020B0606030504020204" pitchFamily="34" charset="0"/>
              </a:rPr>
              <a:t>semester</a:t>
            </a:r>
            <a:endParaRPr lang="en-US" b="0" i="0" dirty="0">
              <a:solidFill>
                <a:srgbClr val="000000"/>
              </a:solidFill>
              <a:effectLst/>
              <a:latin typeface="Open Sans" panose="020B0606030504020204" pitchFamily="34" charset="0"/>
            </a:endParaRPr>
          </a:p>
          <a:p>
            <a:pPr algn="l">
              <a:lnSpc>
                <a:spcPct val="120000"/>
              </a:lnSpc>
            </a:pPr>
            <a:r>
              <a:rPr lang="en-US" sz="1900" b="0" i="0" dirty="0">
                <a:solidFill>
                  <a:srgbClr val="000000"/>
                </a:solidFill>
                <a:effectLst/>
              </a:rPr>
              <a:t>The course brings the understanding of the mechanisms of intercultural relations into focus. Besides providing an insight into the theories of intercultural interactions and relations, the course makes participants </a:t>
            </a:r>
            <a:r>
              <a:rPr lang="en-US" sz="1900" b="0" i="0" dirty="0" err="1">
                <a:solidFill>
                  <a:srgbClr val="000000"/>
                </a:solidFill>
                <a:effectLst/>
              </a:rPr>
              <a:t>aquainted</a:t>
            </a:r>
            <a:r>
              <a:rPr lang="en-US" sz="1900" b="0" i="0" dirty="0">
                <a:solidFill>
                  <a:srgbClr val="000000"/>
                </a:solidFill>
                <a:effectLst/>
              </a:rPr>
              <a:t> with the close connection between culture and human thinking, emotions and </a:t>
            </a:r>
            <a:r>
              <a:rPr lang="en-US" sz="1900" b="0" i="0" dirty="0" err="1">
                <a:solidFill>
                  <a:srgbClr val="000000"/>
                </a:solidFill>
                <a:effectLst/>
              </a:rPr>
              <a:t>behaviour</a:t>
            </a:r>
            <a:r>
              <a:rPr lang="en-US" sz="1900" b="0" i="0" dirty="0">
                <a:solidFill>
                  <a:srgbClr val="000000"/>
                </a:solidFill>
                <a:effectLst/>
              </a:rPr>
              <a:t>, the characteristics of intercultural relations, through personal experiences.. It aims to increase intercultural sensitivity, competence, gender awareness and improve the efficiency of intercultural communication. It aims to replace the monocultural view with an intercultural one and to provide the necessary knowledge and skills related to the latter.</a:t>
            </a:r>
          </a:p>
          <a:p>
            <a:endParaRPr lang="hu-HU" dirty="0"/>
          </a:p>
        </p:txBody>
      </p:sp>
      <p:pic>
        <p:nvPicPr>
          <p:cNvPr id="7" name="Kép 6" descr="A képen ruházat, személy, fal, fedett pályás látható&#10;&#10;Automatikusan generált leírás">
            <a:extLst>
              <a:ext uri="{FF2B5EF4-FFF2-40B4-BE49-F238E27FC236}">
                <a16:creationId xmlns:a16="http://schemas.microsoft.com/office/drawing/2014/main" id="{B673DD28-665D-A79C-A536-E1F36027B9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260" y="4689241"/>
            <a:ext cx="4126681" cy="1956731"/>
          </a:xfrm>
          <a:prstGeom prst="rect">
            <a:avLst/>
          </a:prstGeom>
        </p:spPr>
      </p:pic>
      <p:pic>
        <p:nvPicPr>
          <p:cNvPr id="9" name="Kép 8" descr="A képen személy, Emberi arc, ruházat, mosoly látható&#10;&#10;Automatikusan generált leírás">
            <a:extLst>
              <a:ext uri="{FF2B5EF4-FFF2-40B4-BE49-F238E27FC236}">
                <a16:creationId xmlns:a16="http://schemas.microsoft.com/office/drawing/2014/main" id="{4C015C9B-AD85-FED3-6464-BFF8ACF77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724042"/>
            <a:ext cx="3484577" cy="2564648"/>
          </a:xfrm>
          <a:prstGeom prst="rect">
            <a:avLst/>
          </a:prstGeom>
        </p:spPr>
      </p:pic>
    </p:spTree>
    <p:extLst>
      <p:ext uri="{BB962C8B-B14F-4D97-AF65-F5344CB8AC3E}">
        <p14:creationId xmlns:p14="http://schemas.microsoft.com/office/powerpoint/2010/main" val="2405296042"/>
      </p:ext>
    </p:extLst>
  </p:cSld>
  <p:clrMapOvr>
    <a:masterClrMapping/>
  </p:clrMapOvr>
</p:sld>
</file>

<file path=ppt/theme/theme1.xml><?xml version="1.0" encoding="utf-8"?>
<a:theme xmlns:a="http://schemas.openxmlformats.org/drawingml/2006/main" name="Egyéni tervezé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mutató1" id="{260FCB4A-8274-44E8-ACF7-AA1AAA6DD49E}" vid="{46083A33-C638-4E41-9345-F4EC73C78C46}"/>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1888</TotalTime>
  <Words>4094</Words>
  <Application>Microsoft Office PowerPoint</Application>
  <PresentationFormat>Diavetítés a képernyőre (4:3 oldalarány)</PresentationFormat>
  <Paragraphs>320</Paragraphs>
  <Slides>38</Slides>
  <Notes>1</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38</vt:i4>
      </vt:variant>
    </vt:vector>
  </HeadingPairs>
  <TitlesOfParts>
    <vt:vector size="47" baseType="lpstr">
      <vt:lpstr>Arial</vt:lpstr>
      <vt:lpstr>Calibri</vt:lpstr>
      <vt:lpstr>Calibri Light</vt:lpstr>
      <vt:lpstr>Fotogram</vt:lpstr>
      <vt:lpstr>Helvetica Light</vt:lpstr>
      <vt:lpstr>Open Sans</vt:lpstr>
      <vt:lpstr>RobotoCondensed-Bold</vt:lpstr>
      <vt:lpstr>RobotoCondensed-Regular</vt:lpstr>
      <vt:lpstr>Egyéni tervezés</vt:lpstr>
      <vt:lpstr>PowerPoint-bemutató</vt:lpstr>
      <vt:lpstr>PowerPoint-bemutató</vt:lpstr>
      <vt:lpstr>PowerPoint-bemutató</vt:lpstr>
      <vt:lpstr>Kazinczy u. 23-27. IV. emelet 429-434-es szobák  (Kék színű ajtók)  In Kazinczy Street building 4th floor Rooms 429-434  (Blue doors)  </vt:lpstr>
      <vt:lpstr>Oktatás / Teaching</vt:lpstr>
      <vt:lpstr>Tanterv / Curriculum</vt:lpstr>
      <vt:lpstr>PowerPoint-bemutató</vt:lpstr>
      <vt:lpstr>Tréning kurzusaink</vt:lpstr>
      <vt:lpstr>Training Courses</vt:lpstr>
      <vt:lpstr>Levelező órarend/Part time training</vt:lpstr>
      <vt:lpstr>PowerPoint-bemutató</vt:lpstr>
      <vt:lpstr>PowerPoint-bemutató</vt:lpstr>
      <vt:lpstr>PowerPoint-bemutató</vt:lpstr>
      <vt:lpstr>PowerPoint-bemutató</vt:lpstr>
      <vt:lpstr>TDK tudományos diákköri tevékenységek / Győri János</vt:lpstr>
      <vt:lpstr>Student scientific activities /János Győri</vt:lpstr>
      <vt:lpstr>Kutatás és futó projektek</vt:lpstr>
      <vt:lpstr>Research and ongoing projects</vt:lpstr>
      <vt:lpstr>Társadalmi befogadás tanulmányok MA szakdolgozat</vt:lpstr>
      <vt:lpstr>PowerPoint-bemutató</vt:lpstr>
      <vt:lpstr>Social Integration MA Thesis</vt:lpstr>
      <vt:lpstr>PowerPoint-bemutató</vt:lpstr>
      <vt:lpstr>Társadalmi befogadás tanulmányok MA  Iskolai és Terepgyakorlat:  Csereklye Erzsébet és Endrődy Orsolya</vt:lpstr>
      <vt:lpstr>Social Integration MA Internship/Fieldwork: Zsuzsa Vidra, Orsolya Endrődy</vt:lpstr>
      <vt:lpstr>Hallgatói élet / Students’ life</vt:lpstr>
      <vt:lpstr>Hallgatói Követelményrendszer (HKR) https://www.elte.hu/dstore/document/689/ELTE_SZMSZ_II.pdf</vt:lpstr>
      <vt:lpstr>Academic Regulations for Students https://www.elte.hu/en/dstore/document/164/ELTE_SZMSZ_II_EN_210901.pdf </vt:lpstr>
      <vt:lpstr>PowerPoint-bemutató</vt:lpstr>
      <vt:lpstr>PowerPoint-bemutató</vt:lpstr>
      <vt:lpstr>PowerPoint-bemutató</vt:lpstr>
      <vt:lpstr>PowerPoint-bemutató</vt:lpstr>
      <vt:lpstr>PowerPoint-bemutató</vt:lpstr>
      <vt:lpstr>Erasmus+ Scolarship, International Credit Mobility</vt:lpstr>
      <vt:lpstr>PowerPoint-bemutató</vt:lpstr>
      <vt:lpstr>Events during last semesters</vt:lpstr>
      <vt:lpstr>Eseményeink</vt:lpstr>
      <vt:lpstr>ELTE PPK Interkulturális Pszichológiai és Pedagógiai Intézet ELTE PPK Institute of Intercultural Psychology and Education</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Gyakornok</dc:creator>
  <cp:lastModifiedBy>Farkas Pálma</cp:lastModifiedBy>
  <cp:revision>177</cp:revision>
  <cp:lastPrinted>2023-09-13T09:48:28Z</cp:lastPrinted>
  <dcterms:created xsi:type="dcterms:W3CDTF">2018-06-04T09:38:41Z</dcterms:created>
  <dcterms:modified xsi:type="dcterms:W3CDTF">2023-09-13T12:30:40Z</dcterms:modified>
</cp:coreProperties>
</file>